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79" r:id="rId4"/>
    <p:sldId id="280" r:id="rId5"/>
    <p:sldId id="281" r:id="rId6"/>
    <p:sldId id="282" r:id="rId7"/>
    <p:sldId id="283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tio Janne" userId="d85e4bae-ce2a-42f4-b886-2aedbee7b7bd" providerId="ADAL" clId="{2035E114-15EB-4AE7-9E09-85835BF0E4C1}"/>
    <pc:docChg chg="custSel modSld replTag">
      <pc:chgData name="Suntio Janne" userId="d85e4bae-ce2a-42f4-b886-2aedbee7b7bd" providerId="ADAL" clId="{2035E114-15EB-4AE7-9E09-85835BF0E4C1}" dt="2022-10-02T19:58:38.631" v="182"/>
      <pc:docMkLst>
        <pc:docMk/>
      </pc:docMkLst>
      <pc:sldChg chg="replTag">
        <pc:chgData name="Suntio Janne" userId="d85e4bae-ce2a-42f4-b886-2aedbee7b7bd" providerId="ADAL" clId="{2035E114-15EB-4AE7-9E09-85835BF0E4C1}" dt="2022-10-02T19:58:38.631" v="182"/>
        <pc:sldMkLst>
          <pc:docMk/>
          <pc:sldMk cId="4261754632" sldId="257"/>
        </pc:sldMkLst>
      </pc:sldChg>
      <pc:sldChg chg="modSp mod replTag delTag">
        <pc:chgData name="Suntio Janne" userId="d85e4bae-ce2a-42f4-b886-2aedbee7b7bd" providerId="ADAL" clId="{2035E114-15EB-4AE7-9E09-85835BF0E4C1}" dt="2022-10-02T19:56:28.185" v="77" actId="20577"/>
        <pc:sldMkLst>
          <pc:docMk/>
          <pc:sldMk cId="3695661131" sldId="277"/>
        </pc:sldMkLst>
        <pc:spChg chg="mod">
          <ac:chgData name="Suntio Janne" userId="d85e4bae-ce2a-42f4-b886-2aedbee7b7bd" providerId="ADAL" clId="{2035E114-15EB-4AE7-9E09-85835BF0E4C1}" dt="2022-10-02T19:56:28.185" v="77" actId="20577"/>
          <ac:spMkLst>
            <pc:docMk/>
            <pc:sldMk cId="3695661131" sldId="277"/>
            <ac:spMk id="6" creationId="{3412B9B9-08A0-426D-A2F2-3426EF703158}"/>
          </ac:spMkLst>
        </pc:spChg>
      </pc:sldChg>
      <pc:sldChg chg="modSp mod">
        <pc:chgData name="Suntio Janne" userId="d85e4bae-ce2a-42f4-b886-2aedbee7b7bd" providerId="ADAL" clId="{2035E114-15EB-4AE7-9E09-85835BF0E4C1}" dt="2022-10-02T19:55:58.726" v="60" actId="20577"/>
        <pc:sldMkLst>
          <pc:docMk/>
          <pc:sldMk cId="1247713272" sldId="278"/>
        </pc:sldMkLst>
        <pc:spChg chg="mod">
          <ac:chgData name="Suntio Janne" userId="d85e4bae-ce2a-42f4-b886-2aedbee7b7bd" providerId="ADAL" clId="{2035E114-15EB-4AE7-9E09-85835BF0E4C1}" dt="2022-10-02T19:55:58.726" v="60" actId="20577"/>
          <ac:spMkLst>
            <pc:docMk/>
            <pc:sldMk cId="1247713272" sldId="278"/>
            <ac:spMk id="3" creationId="{EBD6FE84-1CFE-4FD3-881D-B5C7D144FA37}"/>
          </ac:spMkLst>
        </pc:spChg>
      </pc:sldChg>
      <pc:sldChg chg="modSp mod replTag delTag">
        <pc:chgData name="Suntio Janne" userId="d85e4bae-ce2a-42f4-b886-2aedbee7b7bd" providerId="ADAL" clId="{2035E114-15EB-4AE7-9E09-85835BF0E4C1}" dt="2022-10-02T19:56:49.256" v="100" actId="20577"/>
        <pc:sldMkLst>
          <pc:docMk/>
          <pc:sldMk cId="2628387508" sldId="279"/>
        </pc:sldMkLst>
        <pc:spChg chg="mod">
          <ac:chgData name="Suntio Janne" userId="d85e4bae-ce2a-42f4-b886-2aedbee7b7bd" providerId="ADAL" clId="{2035E114-15EB-4AE7-9E09-85835BF0E4C1}" dt="2022-10-02T19:56:49.256" v="100" actId="20577"/>
          <ac:spMkLst>
            <pc:docMk/>
            <pc:sldMk cId="2628387508" sldId="279"/>
            <ac:spMk id="6" creationId="{3412B9B9-08A0-426D-A2F2-3426EF703158}"/>
          </ac:spMkLst>
        </pc:spChg>
      </pc:sldChg>
      <pc:sldChg chg="replTag">
        <pc:chgData name="Suntio Janne" userId="d85e4bae-ce2a-42f4-b886-2aedbee7b7bd" providerId="ADAL" clId="{2035E114-15EB-4AE7-9E09-85835BF0E4C1}" dt="2022-10-02T19:57:00.598" v="101"/>
        <pc:sldMkLst>
          <pc:docMk/>
          <pc:sldMk cId="2437140839" sldId="280"/>
        </pc:sldMkLst>
      </pc:sldChg>
      <pc:sldChg chg="replTag">
        <pc:chgData name="Suntio Janne" userId="d85e4bae-ce2a-42f4-b886-2aedbee7b7bd" providerId="ADAL" clId="{2035E114-15EB-4AE7-9E09-85835BF0E4C1}" dt="2022-10-02T19:57:08.549" v="102"/>
        <pc:sldMkLst>
          <pc:docMk/>
          <pc:sldMk cId="487953239" sldId="281"/>
        </pc:sldMkLst>
      </pc:sldChg>
      <pc:sldChg chg="modSp mod replTag delTag">
        <pc:chgData name="Suntio Janne" userId="d85e4bae-ce2a-42f4-b886-2aedbee7b7bd" providerId="ADAL" clId="{2035E114-15EB-4AE7-9E09-85835BF0E4C1}" dt="2022-10-02T19:58:31.060" v="180"/>
        <pc:sldMkLst>
          <pc:docMk/>
          <pc:sldMk cId="726825428" sldId="282"/>
        </pc:sldMkLst>
        <pc:spChg chg="mod">
          <ac:chgData name="Suntio Janne" userId="d85e4bae-ce2a-42f4-b886-2aedbee7b7bd" providerId="ADAL" clId="{2035E114-15EB-4AE7-9E09-85835BF0E4C1}" dt="2022-10-02T19:58:20.834" v="178" actId="20577"/>
          <ac:spMkLst>
            <pc:docMk/>
            <pc:sldMk cId="726825428" sldId="282"/>
            <ac:spMk id="6" creationId="{3412B9B9-08A0-426D-A2F2-3426EF703158}"/>
          </ac:spMkLst>
        </pc:spChg>
      </pc:sldChg>
      <pc:sldChg chg="replTag">
        <pc:chgData name="Suntio Janne" userId="d85e4bae-ce2a-42f4-b886-2aedbee7b7bd" providerId="ADAL" clId="{2035E114-15EB-4AE7-9E09-85835BF0E4C1}" dt="2022-10-02T19:58:32.156" v="181"/>
        <pc:sldMkLst>
          <pc:docMk/>
          <pc:sldMk cId="3296913539" sldId="28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B7E08-C6D7-491D-A8AB-45E640E5D2C9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1889350-1D05-402F-99E2-73404D82273F}">
      <dgm:prSet phldrT="[Teksti]"/>
      <dgm:spPr/>
      <dgm:t>
        <a:bodyPr/>
        <a:lstStyle/>
        <a:p>
          <a:r>
            <a:rPr lang="fi-FI" dirty="0"/>
            <a:t>Oma tarina</a:t>
          </a:r>
        </a:p>
      </dgm:t>
    </dgm:pt>
    <dgm:pt modelId="{38B3B507-C20D-41FF-A070-EFCEE7187C03}" type="parTrans" cxnId="{ABB36237-6BE4-4863-AAF8-098402AD9D67}">
      <dgm:prSet/>
      <dgm:spPr/>
      <dgm:t>
        <a:bodyPr/>
        <a:lstStyle/>
        <a:p>
          <a:endParaRPr lang="fi-FI"/>
        </a:p>
      </dgm:t>
    </dgm:pt>
    <dgm:pt modelId="{5193B64C-5460-428A-9685-5E95AC3E5445}" type="sibTrans" cxnId="{ABB36237-6BE4-4863-AAF8-098402AD9D67}">
      <dgm:prSet/>
      <dgm:spPr/>
      <dgm:t>
        <a:bodyPr/>
        <a:lstStyle/>
        <a:p>
          <a:endParaRPr lang="fi-FI"/>
        </a:p>
      </dgm:t>
    </dgm:pt>
    <dgm:pt modelId="{3BAED14F-25DB-4CD0-A7A4-FE0029F71A45}">
      <dgm:prSet phldrT="[Teksti]"/>
      <dgm:spPr/>
      <dgm:t>
        <a:bodyPr/>
        <a:lstStyle/>
        <a:p>
          <a:r>
            <a:rPr lang="fi-FI" dirty="0"/>
            <a:t>Annettu esitys- materiaali</a:t>
          </a:r>
        </a:p>
      </dgm:t>
    </dgm:pt>
    <dgm:pt modelId="{99865277-CC4B-41D8-9E4B-98CA27CFEAFF}" type="parTrans" cxnId="{7487B22F-3340-4EFF-B0C4-9067614C2657}">
      <dgm:prSet/>
      <dgm:spPr/>
      <dgm:t>
        <a:bodyPr/>
        <a:lstStyle/>
        <a:p>
          <a:endParaRPr lang="fi-FI"/>
        </a:p>
      </dgm:t>
    </dgm:pt>
    <dgm:pt modelId="{5DAF1F68-0E8E-4288-A39D-45FE1893FF11}" type="sibTrans" cxnId="{7487B22F-3340-4EFF-B0C4-9067614C2657}">
      <dgm:prSet/>
      <dgm:spPr/>
      <dgm:t>
        <a:bodyPr/>
        <a:lstStyle/>
        <a:p>
          <a:endParaRPr lang="fi-FI"/>
        </a:p>
      </dgm:t>
    </dgm:pt>
    <dgm:pt modelId="{9F2A59E6-8845-4EA3-A514-06BE49AA3599}">
      <dgm:prSet phldrT="[Teksti]"/>
      <dgm:spPr/>
      <dgm:t>
        <a:bodyPr/>
        <a:lstStyle/>
        <a:p>
          <a:r>
            <a:rPr lang="fi-FI" dirty="0"/>
            <a:t>Vaikuttava esitys</a:t>
          </a:r>
        </a:p>
      </dgm:t>
    </dgm:pt>
    <dgm:pt modelId="{68408E34-4893-4DD9-B788-BD1570ED37AD}" type="parTrans" cxnId="{C94C2AAE-F087-4FAF-B7D3-51C65181A2F6}">
      <dgm:prSet/>
      <dgm:spPr/>
      <dgm:t>
        <a:bodyPr/>
        <a:lstStyle/>
        <a:p>
          <a:endParaRPr lang="fi-FI"/>
        </a:p>
      </dgm:t>
    </dgm:pt>
    <dgm:pt modelId="{5EC2C6F6-EFC3-4EF9-B198-36B5B909F990}" type="sibTrans" cxnId="{C94C2AAE-F087-4FAF-B7D3-51C65181A2F6}">
      <dgm:prSet/>
      <dgm:spPr/>
      <dgm:t>
        <a:bodyPr/>
        <a:lstStyle/>
        <a:p>
          <a:endParaRPr lang="fi-FI"/>
        </a:p>
      </dgm:t>
    </dgm:pt>
    <dgm:pt modelId="{B0037D89-E568-4505-87E6-3D026B6BE1A0}" type="pres">
      <dgm:prSet presAssocID="{7BCB7E08-C6D7-491D-A8AB-45E640E5D2C9}" presName="linearFlow" presStyleCnt="0">
        <dgm:presLayoutVars>
          <dgm:dir/>
          <dgm:resizeHandles val="exact"/>
        </dgm:presLayoutVars>
      </dgm:prSet>
      <dgm:spPr/>
    </dgm:pt>
    <dgm:pt modelId="{DBE1C12B-7F12-46F9-8F9B-CF111476260D}" type="pres">
      <dgm:prSet presAssocID="{A1889350-1D05-402F-99E2-73404D82273F}" presName="node" presStyleLbl="node1" presStyleIdx="0" presStyleCnt="3">
        <dgm:presLayoutVars>
          <dgm:bulletEnabled val="1"/>
        </dgm:presLayoutVars>
      </dgm:prSet>
      <dgm:spPr/>
    </dgm:pt>
    <dgm:pt modelId="{03BE6261-C426-4ED2-939C-A2AC8EE32EE2}" type="pres">
      <dgm:prSet presAssocID="{5193B64C-5460-428A-9685-5E95AC3E5445}" presName="spacerL" presStyleCnt="0"/>
      <dgm:spPr/>
    </dgm:pt>
    <dgm:pt modelId="{2695D426-2C9C-4A54-AE49-4D5178A5749F}" type="pres">
      <dgm:prSet presAssocID="{5193B64C-5460-428A-9685-5E95AC3E5445}" presName="sibTrans" presStyleLbl="sibTrans2D1" presStyleIdx="0" presStyleCnt="2"/>
      <dgm:spPr/>
    </dgm:pt>
    <dgm:pt modelId="{D0D3582D-9037-442F-9E0E-51C327C7F62B}" type="pres">
      <dgm:prSet presAssocID="{5193B64C-5460-428A-9685-5E95AC3E5445}" presName="spacerR" presStyleCnt="0"/>
      <dgm:spPr/>
    </dgm:pt>
    <dgm:pt modelId="{D70A76E2-570E-464D-9BF8-711437838581}" type="pres">
      <dgm:prSet presAssocID="{3BAED14F-25DB-4CD0-A7A4-FE0029F71A45}" presName="node" presStyleLbl="node1" presStyleIdx="1" presStyleCnt="3">
        <dgm:presLayoutVars>
          <dgm:bulletEnabled val="1"/>
        </dgm:presLayoutVars>
      </dgm:prSet>
      <dgm:spPr/>
    </dgm:pt>
    <dgm:pt modelId="{FAA11D7F-DF4F-4574-A962-E7D975B251B6}" type="pres">
      <dgm:prSet presAssocID="{5DAF1F68-0E8E-4288-A39D-45FE1893FF11}" presName="spacerL" presStyleCnt="0"/>
      <dgm:spPr/>
    </dgm:pt>
    <dgm:pt modelId="{CAA9457C-B467-49EB-AA72-7E1D67B8F933}" type="pres">
      <dgm:prSet presAssocID="{5DAF1F68-0E8E-4288-A39D-45FE1893FF11}" presName="sibTrans" presStyleLbl="sibTrans2D1" presStyleIdx="1" presStyleCnt="2"/>
      <dgm:spPr/>
    </dgm:pt>
    <dgm:pt modelId="{2D80895F-E915-4559-8F4D-EDB757B7F381}" type="pres">
      <dgm:prSet presAssocID="{5DAF1F68-0E8E-4288-A39D-45FE1893FF11}" presName="spacerR" presStyleCnt="0"/>
      <dgm:spPr/>
    </dgm:pt>
    <dgm:pt modelId="{3E9FBACF-EDF8-44FD-8F51-529CC3E71524}" type="pres">
      <dgm:prSet presAssocID="{9F2A59E6-8845-4EA3-A514-06BE49AA3599}" presName="node" presStyleLbl="node1" presStyleIdx="2" presStyleCnt="3">
        <dgm:presLayoutVars>
          <dgm:bulletEnabled val="1"/>
        </dgm:presLayoutVars>
      </dgm:prSet>
      <dgm:spPr/>
    </dgm:pt>
  </dgm:ptLst>
  <dgm:cxnLst>
    <dgm:cxn modelId="{008F6B06-2EB7-48CE-AD36-6F1E27029101}" type="presOf" srcId="{7BCB7E08-C6D7-491D-A8AB-45E640E5D2C9}" destId="{B0037D89-E568-4505-87E6-3D026B6BE1A0}" srcOrd="0" destOrd="0" presId="urn:microsoft.com/office/officeart/2005/8/layout/equation1"/>
    <dgm:cxn modelId="{7487B22F-3340-4EFF-B0C4-9067614C2657}" srcId="{7BCB7E08-C6D7-491D-A8AB-45E640E5D2C9}" destId="{3BAED14F-25DB-4CD0-A7A4-FE0029F71A45}" srcOrd="1" destOrd="0" parTransId="{99865277-CC4B-41D8-9E4B-98CA27CFEAFF}" sibTransId="{5DAF1F68-0E8E-4288-A39D-45FE1893FF11}"/>
    <dgm:cxn modelId="{ABB36237-6BE4-4863-AAF8-098402AD9D67}" srcId="{7BCB7E08-C6D7-491D-A8AB-45E640E5D2C9}" destId="{A1889350-1D05-402F-99E2-73404D82273F}" srcOrd="0" destOrd="0" parTransId="{38B3B507-C20D-41FF-A070-EFCEE7187C03}" sibTransId="{5193B64C-5460-428A-9685-5E95AC3E5445}"/>
    <dgm:cxn modelId="{E758D33F-9794-4168-9008-0F72929851D9}" type="presOf" srcId="{5DAF1F68-0E8E-4288-A39D-45FE1893FF11}" destId="{CAA9457C-B467-49EB-AA72-7E1D67B8F933}" srcOrd="0" destOrd="0" presId="urn:microsoft.com/office/officeart/2005/8/layout/equation1"/>
    <dgm:cxn modelId="{C94C2AAE-F087-4FAF-B7D3-51C65181A2F6}" srcId="{7BCB7E08-C6D7-491D-A8AB-45E640E5D2C9}" destId="{9F2A59E6-8845-4EA3-A514-06BE49AA3599}" srcOrd="2" destOrd="0" parTransId="{68408E34-4893-4DD9-B788-BD1570ED37AD}" sibTransId="{5EC2C6F6-EFC3-4EF9-B198-36B5B909F990}"/>
    <dgm:cxn modelId="{CD65E6B6-097E-4894-A316-B23F08285733}" type="presOf" srcId="{5193B64C-5460-428A-9685-5E95AC3E5445}" destId="{2695D426-2C9C-4A54-AE49-4D5178A5749F}" srcOrd="0" destOrd="0" presId="urn:microsoft.com/office/officeart/2005/8/layout/equation1"/>
    <dgm:cxn modelId="{C98DF8C2-8E8A-4855-9539-95A4A59E949A}" type="presOf" srcId="{A1889350-1D05-402F-99E2-73404D82273F}" destId="{DBE1C12B-7F12-46F9-8F9B-CF111476260D}" srcOrd="0" destOrd="0" presId="urn:microsoft.com/office/officeart/2005/8/layout/equation1"/>
    <dgm:cxn modelId="{D2E016DC-600A-4568-86D7-0C38ED1CA579}" type="presOf" srcId="{9F2A59E6-8845-4EA3-A514-06BE49AA3599}" destId="{3E9FBACF-EDF8-44FD-8F51-529CC3E71524}" srcOrd="0" destOrd="0" presId="urn:microsoft.com/office/officeart/2005/8/layout/equation1"/>
    <dgm:cxn modelId="{30BE1FF3-41CE-4F15-B4FE-626495AA34FE}" type="presOf" srcId="{3BAED14F-25DB-4CD0-A7A4-FE0029F71A45}" destId="{D70A76E2-570E-464D-9BF8-711437838581}" srcOrd="0" destOrd="0" presId="urn:microsoft.com/office/officeart/2005/8/layout/equation1"/>
    <dgm:cxn modelId="{907D6FA0-9D21-463B-8B20-39353B82FA38}" type="presParOf" srcId="{B0037D89-E568-4505-87E6-3D026B6BE1A0}" destId="{DBE1C12B-7F12-46F9-8F9B-CF111476260D}" srcOrd="0" destOrd="0" presId="urn:microsoft.com/office/officeart/2005/8/layout/equation1"/>
    <dgm:cxn modelId="{E5B20A27-F39F-47D5-A170-86A386D8E8B9}" type="presParOf" srcId="{B0037D89-E568-4505-87E6-3D026B6BE1A0}" destId="{03BE6261-C426-4ED2-939C-A2AC8EE32EE2}" srcOrd="1" destOrd="0" presId="urn:microsoft.com/office/officeart/2005/8/layout/equation1"/>
    <dgm:cxn modelId="{3CD6F411-02E2-44FF-82F4-B2433C8FE0C8}" type="presParOf" srcId="{B0037D89-E568-4505-87E6-3D026B6BE1A0}" destId="{2695D426-2C9C-4A54-AE49-4D5178A5749F}" srcOrd="2" destOrd="0" presId="urn:microsoft.com/office/officeart/2005/8/layout/equation1"/>
    <dgm:cxn modelId="{A92D24DA-0DF2-4F16-8F6E-82EF62D95705}" type="presParOf" srcId="{B0037D89-E568-4505-87E6-3D026B6BE1A0}" destId="{D0D3582D-9037-442F-9E0E-51C327C7F62B}" srcOrd="3" destOrd="0" presId="urn:microsoft.com/office/officeart/2005/8/layout/equation1"/>
    <dgm:cxn modelId="{4BC8455B-0C9B-4274-A409-F6F9A64221D1}" type="presParOf" srcId="{B0037D89-E568-4505-87E6-3D026B6BE1A0}" destId="{D70A76E2-570E-464D-9BF8-711437838581}" srcOrd="4" destOrd="0" presId="urn:microsoft.com/office/officeart/2005/8/layout/equation1"/>
    <dgm:cxn modelId="{042654EB-59C5-4B02-A259-2BAFD2D7EE30}" type="presParOf" srcId="{B0037D89-E568-4505-87E6-3D026B6BE1A0}" destId="{FAA11D7F-DF4F-4574-A962-E7D975B251B6}" srcOrd="5" destOrd="0" presId="urn:microsoft.com/office/officeart/2005/8/layout/equation1"/>
    <dgm:cxn modelId="{F6E2A0C2-2EEE-4104-82DA-82BB8F87DB1E}" type="presParOf" srcId="{B0037D89-E568-4505-87E6-3D026B6BE1A0}" destId="{CAA9457C-B467-49EB-AA72-7E1D67B8F933}" srcOrd="6" destOrd="0" presId="urn:microsoft.com/office/officeart/2005/8/layout/equation1"/>
    <dgm:cxn modelId="{F9C1FB5A-7BB5-4BE9-971B-D99FBA87F187}" type="presParOf" srcId="{B0037D89-E568-4505-87E6-3D026B6BE1A0}" destId="{2D80895F-E915-4559-8F4D-EDB757B7F381}" srcOrd="7" destOrd="0" presId="urn:microsoft.com/office/officeart/2005/8/layout/equation1"/>
    <dgm:cxn modelId="{12500EDE-BB1C-4EA2-8315-20D37297D659}" type="presParOf" srcId="{B0037D89-E568-4505-87E6-3D026B6BE1A0}" destId="{3E9FBACF-EDF8-44FD-8F51-529CC3E7152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1C12B-7F12-46F9-8F9B-CF111476260D}">
      <dsp:nvSpPr>
        <dsp:cNvPr id="0" name=""/>
        <dsp:cNvSpPr/>
      </dsp:nvSpPr>
      <dsp:spPr>
        <a:xfrm>
          <a:off x="1301" y="1717566"/>
          <a:ext cx="1725440" cy="1725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Oma tarina</a:t>
          </a:r>
        </a:p>
      </dsp:txBody>
      <dsp:txXfrm>
        <a:off x="253986" y="1970251"/>
        <a:ext cx="1220070" cy="1220070"/>
      </dsp:txXfrm>
    </dsp:sp>
    <dsp:sp modelId="{2695D426-2C9C-4A54-AE49-4D5178A5749F}">
      <dsp:nvSpPr>
        <dsp:cNvPr id="0" name=""/>
        <dsp:cNvSpPr/>
      </dsp:nvSpPr>
      <dsp:spPr>
        <a:xfrm>
          <a:off x="1866848" y="2079908"/>
          <a:ext cx="1000755" cy="100075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1999498" y="2462597"/>
        <a:ext cx="735455" cy="235377"/>
      </dsp:txXfrm>
    </dsp:sp>
    <dsp:sp modelId="{D70A76E2-570E-464D-9BF8-711437838581}">
      <dsp:nvSpPr>
        <dsp:cNvPr id="0" name=""/>
        <dsp:cNvSpPr/>
      </dsp:nvSpPr>
      <dsp:spPr>
        <a:xfrm>
          <a:off x="3007709" y="1717566"/>
          <a:ext cx="1725440" cy="1725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Annettu esitys- materiaali</a:t>
          </a:r>
        </a:p>
      </dsp:txBody>
      <dsp:txXfrm>
        <a:off x="3260394" y="1970251"/>
        <a:ext cx="1220070" cy="1220070"/>
      </dsp:txXfrm>
    </dsp:sp>
    <dsp:sp modelId="{CAA9457C-B467-49EB-AA72-7E1D67B8F933}">
      <dsp:nvSpPr>
        <dsp:cNvPr id="0" name=""/>
        <dsp:cNvSpPr/>
      </dsp:nvSpPr>
      <dsp:spPr>
        <a:xfrm>
          <a:off x="4873256" y="2079908"/>
          <a:ext cx="1000755" cy="100075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000" kern="1200"/>
        </a:p>
      </dsp:txBody>
      <dsp:txXfrm>
        <a:off x="5005906" y="2286064"/>
        <a:ext cx="735455" cy="588443"/>
      </dsp:txXfrm>
    </dsp:sp>
    <dsp:sp modelId="{3E9FBACF-EDF8-44FD-8F51-529CC3E71524}">
      <dsp:nvSpPr>
        <dsp:cNvPr id="0" name=""/>
        <dsp:cNvSpPr/>
      </dsp:nvSpPr>
      <dsp:spPr>
        <a:xfrm>
          <a:off x="6014117" y="1717566"/>
          <a:ext cx="1725440" cy="1725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Vaikuttava esitys</a:t>
          </a:r>
        </a:p>
      </dsp:txBody>
      <dsp:txXfrm>
        <a:off x="6266802" y="1970251"/>
        <a:ext cx="1220070" cy="1220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30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5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90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56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9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64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643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19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40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1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42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B94F4-812D-4C07-885E-033740F5F867}" type="datetimeFigureOut">
              <a:rPr lang="fi-FI" smtClean="0"/>
              <a:t>2.10.2022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51D2-994E-4948-8913-7D959F690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2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A774C20-43A0-4706-9D4B-5C989731E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42" y="4333205"/>
            <a:ext cx="1365758" cy="2554508"/>
          </a:xfrm>
          <a:prstGeom prst="rect">
            <a:avLst/>
          </a:prstGeom>
        </p:spPr>
      </p:pic>
      <p:sp>
        <p:nvSpPr>
          <p:cNvPr id="7" name="Kuvaselite-ellipsi 6">
            <a:extLst>
              <a:ext uri="{FF2B5EF4-FFF2-40B4-BE49-F238E27FC236}">
                <a16:creationId xmlns:a16="http://schemas.microsoft.com/office/drawing/2014/main" id="{88EA4DCF-C914-4F96-87CD-367064F1BA4B}"/>
              </a:ext>
            </a:extLst>
          </p:cNvPr>
          <p:cNvSpPr/>
          <p:nvPr/>
        </p:nvSpPr>
        <p:spPr>
          <a:xfrm rot="19792140">
            <a:off x="6883222" y="3471225"/>
            <a:ext cx="1662763" cy="883010"/>
          </a:xfrm>
          <a:prstGeom prst="wedgeEllipseCallout">
            <a:avLst>
              <a:gd name="adj1" fmla="val -30066"/>
              <a:gd name="adj2" fmla="val 13058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A721B9E-E861-4DC2-B9AF-848AFE86C60E}"/>
              </a:ext>
            </a:extLst>
          </p:cNvPr>
          <p:cNvSpPr txBox="1"/>
          <p:nvPr/>
        </p:nvSpPr>
        <p:spPr>
          <a:xfrm rot="19882501">
            <a:off x="6935897" y="3589565"/>
            <a:ext cx="1557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Alan ihmiset </a:t>
            </a:r>
          </a:p>
          <a:p>
            <a:r>
              <a:rPr lang="fi-FI" dirty="0"/>
              <a:t>sana liikkeelle!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6053AF-F254-4FFC-A229-7BF1C7F9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607" y="422347"/>
            <a:ext cx="3837112" cy="1143000"/>
          </a:xfrm>
        </p:spPr>
        <p:txBody>
          <a:bodyPr/>
          <a:lstStyle/>
          <a:p>
            <a:r>
              <a:rPr lang="fi-FI" dirty="0"/>
              <a:t>Sana liikkeelle!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C70CA8-DB02-4F78-BDBC-B55768D9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1808"/>
            <a:ext cx="9144000" cy="153619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BD6FE84-1CFE-4FD3-881D-B5C7D144FA37}"/>
              </a:ext>
            </a:extLst>
          </p:cNvPr>
          <p:cNvSpPr txBox="1"/>
          <p:nvPr/>
        </p:nvSpPr>
        <p:spPr>
          <a:xfrm>
            <a:off x="670030" y="1300032"/>
            <a:ext cx="8507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Hei, </a:t>
            </a:r>
          </a:p>
          <a:p>
            <a:endParaRPr lang="fi-FI" sz="1400" dirty="0"/>
          </a:p>
          <a:p>
            <a:r>
              <a:rPr lang="fi-FI" sz="1400" dirty="0"/>
              <a:t>sinä rakennusalan ammattilainen!</a:t>
            </a:r>
          </a:p>
          <a:p>
            <a:endParaRPr lang="fi-FI" sz="1400" dirty="0"/>
          </a:p>
          <a:p>
            <a:r>
              <a:rPr lang="fi-FI" sz="1400" dirty="0"/>
              <a:t>Hienoa, että lähdit mukaan kanssamme toteuttamaan Nuoret raksalle -oppituntia!</a:t>
            </a:r>
          </a:p>
          <a:p>
            <a:endParaRPr lang="fi-FI" sz="1400" dirty="0"/>
          </a:p>
          <a:p>
            <a:r>
              <a:rPr lang="fi-FI" sz="1400" dirty="0"/>
              <a:t>On tärkeää, että maailmassa paikkaansa etsivät nuoret saavat rakennusalasta ja sen tarjoamista työmahdollisuuksista mahdollisimman realistisen ja inspiroivat kuvan. Siksi sinä olet esityksellemme tärkeä, ja juuri sinun tarinasi. </a:t>
            </a:r>
          </a:p>
          <a:p>
            <a:endParaRPr lang="fi-FI" sz="1400" dirty="0"/>
          </a:p>
          <a:p>
            <a:r>
              <a:rPr lang="fi-FI" sz="1400" dirty="0"/>
              <a:t>Luet parhaillaan ohjetta, kuinka onnistut tulevassa raksan oppitunnissasi. </a:t>
            </a:r>
          </a:p>
          <a:p>
            <a:r>
              <a:rPr lang="fi-FI" sz="1400" dirty="0"/>
              <a:t>Punaisena lankana on oman, henkilökohtaisen tarinasi yhdistäminen </a:t>
            </a:r>
          </a:p>
          <a:p>
            <a:r>
              <a:rPr lang="fi-FI" sz="1400" dirty="0"/>
              <a:t>rakennusalan keskeiseen faktatietoon. Sinulla on vapaus soveltaa näitä </a:t>
            </a:r>
          </a:p>
          <a:p>
            <a:r>
              <a:rPr lang="fi-FI" sz="1400" dirty="0"/>
              <a:t>ohjeita ja tehdä esityksestäsi itsesi näköinen. </a:t>
            </a:r>
          </a:p>
          <a:p>
            <a:endParaRPr lang="fi-FI" sz="1400" dirty="0"/>
          </a:p>
          <a:p>
            <a:r>
              <a:rPr lang="fi-FI" sz="1400" dirty="0"/>
              <a:t>Arvostamme itsesi likoon laittamista ja asian esittämistä eettisesti kestävässä </a:t>
            </a:r>
          </a:p>
          <a:p>
            <a:r>
              <a:rPr lang="fi-FI" sz="1400" dirty="0"/>
              <a:t>valossa – haluamme nuorten näkevän, että viime kädessä rakennamme yhdessä</a:t>
            </a:r>
          </a:p>
          <a:p>
            <a:r>
              <a:rPr lang="fi-FI" sz="1400" dirty="0"/>
              <a:t>parempaa maailmaa!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664440D-ADF9-40B0-9481-4EC97DF98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3161"/>
            <a:ext cx="1981372" cy="19813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61BD63F-635C-4CE8-9362-CEA6C892B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61897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053AF-F254-4FFC-A229-7BF1C7F9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45" y="476672"/>
            <a:ext cx="8229600" cy="1143000"/>
          </a:xfrm>
        </p:spPr>
        <p:txBody>
          <a:bodyPr/>
          <a:lstStyle/>
          <a:p>
            <a:r>
              <a:rPr lang="fi-FI" dirty="0"/>
              <a:t>Kuulijoihin vaikuttaminen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E72E76D9-E64B-47A3-95FC-6464F942D9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199551"/>
              </p:ext>
            </p:extLst>
          </p:nvPr>
        </p:nvGraphicFramePr>
        <p:xfrm>
          <a:off x="609115" y="991471"/>
          <a:ext cx="7740860" cy="516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79C70CA8-DB02-4F78-BDBC-B55768D94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21808"/>
            <a:ext cx="9144000" cy="153619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12B9B9-08A0-426D-A2F2-3426EF703158}"/>
              </a:ext>
            </a:extLst>
          </p:cNvPr>
          <p:cNvSpPr txBox="1"/>
          <p:nvPr/>
        </p:nvSpPr>
        <p:spPr>
          <a:xfrm>
            <a:off x="1716769" y="1445821"/>
            <a:ext cx="571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Hyvässä esityksessä rakennusalan ammattilainen yhdistää oman henkilökohtaisen tarinansa alan keskeiseen faktatietoon.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359E873-5578-4F37-A90F-7FCA207D4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8304" y="-109740"/>
            <a:ext cx="1981372" cy="198137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3FA1A73-7E1B-44D6-A6E0-4EDC1D6D57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192"/>
            <a:ext cx="1761897" cy="713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66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36AAB5F-F6BD-440D-B691-C63642ACBE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66200"/>
            <a:ext cx="2934707" cy="43917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D6053AF-F254-4FFC-A229-7BF1C7F9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744" y="429581"/>
            <a:ext cx="3322712" cy="1143000"/>
          </a:xfrm>
        </p:spPr>
        <p:txBody>
          <a:bodyPr/>
          <a:lstStyle/>
          <a:p>
            <a:r>
              <a:rPr lang="fi-FI" dirty="0"/>
              <a:t>Sinun tarinasi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C70CA8-DB02-4F78-BDBC-B55768D94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21808"/>
            <a:ext cx="9144000" cy="153619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12B9B9-08A0-426D-A2F2-3426EF703158}"/>
              </a:ext>
            </a:extLst>
          </p:cNvPr>
          <p:cNvSpPr txBox="1"/>
          <p:nvPr/>
        </p:nvSpPr>
        <p:spPr>
          <a:xfrm>
            <a:off x="2483768" y="1306034"/>
            <a:ext cx="5710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Kerro nuorelle tarinasi omalla tavallasi. </a:t>
            </a:r>
          </a:p>
          <a:p>
            <a:endParaRPr lang="fi-FI" dirty="0"/>
          </a:p>
          <a:p>
            <a:r>
              <a:rPr lang="fi-FI" dirty="0"/>
              <a:t>Voit esimerkiksi kertoa </a:t>
            </a:r>
          </a:p>
          <a:p>
            <a:pPr marL="285750" indent="-285750">
              <a:buFontTx/>
              <a:buChar char="-"/>
            </a:pPr>
            <a:r>
              <a:rPr lang="fi-FI" dirty="0"/>
              <a:t>Minkälainen opiskelija olit yläkoulussa/lukiossa </a:t>
            </a:r>
          </a:p>
          <a:p>
            <a:pPr marL="285750" indent="-285750">
              <a:buFontTx/>
              <a:buChar char="-"/>
            </a:pPr>
            <a:r>
              <a:rPr lang="fi-FI" dirty="0"/>
              <a:t>Miksi valitsit rakennusalan </a:t>
            </a:r>
          </a:p>
          <a:p>
            <a:pPr marL="285750" indent="-285750">
              <a:buFontTx/>
              <a:buChar char="-"/>
            </a:pPr>
            <a:r>
              <a:rPr lang="fi-FI" dirty="0"/>
              <a:t>Mitä haasteita opinto-/työpolullasi olet kohdannut </a:t>
            </a:r>
          </a:p>
          <a:p>
            <a:pPr marL="285750" indent="-285750">
              <a:buFontTx/>
              <a:buChar char="-"/>
            </a:pPr>
            <a:r>
              <a:rPr lang="fi-FI" dirty="0"/>
              <a:t>Miten opiskelijaelämä ja työelämä poikkeavat toisistaan</a:t>
            </a:r>
          </a:p>
          <a:p>
            <a:pPr marL="285750" indent="-285750">
              <a:buFontTx/>
              <a:buChar char="-"/>
            </a:pPr>
            <a:r>
              <a:rPr lang="fi-FI" dirty="0"/>
              <a:t>Mitkä ovat hienoimpia hetkiä 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Opiskeluvaiheessa </a:t>
            </a:r>
          </a:p>
          <a:p>
            <a:pPr marL="742950" lvl="1" indent="-285750">
              <a:buFontTx/>
              <a:buChar char="-"/>
            </a:pPr>
            <a:r>
              <a:rPr lang="fi-FI" dirty="0"/>
              <a:t>Työharjoittelussa ja töissä </a:t>
            </a:r>
          </a:p>
          <a:p>
            <a:pPr marL="285750" indent="-285750">
              <a:buFontTx/>
              <a:buChar char="-"/>
            </a:pPr>
            <a:r>
              <a:rPr lang="fi-FI" dirty="0"/>
              <a:t>Mihin olet matkalla tulevaisuudessasi 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E915C77-6356-49C7-B873-D6EF4F72E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-99392"/>
            <a:ext cx="1981372" cy="19813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6284F30-8677-4262-BF33-6606C39BF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61897" cy="713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38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1A7DC0F-B428-480C-88D2-C0904461F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31" y="1268760"/>
            <a:ext cx="457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D6053AF-F254-4FFC-A229-7BF1C7F9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472397"/>
            <a:ext cx="4771823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Väkevä argumentointi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C70CA8-DB02-4F78-BDBC-B55768D94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21808"/>
            <a:ext cx="9144000" cy="153619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12B9B9-08A0-426D-A2F2-3426EF703158}"/>
              </a:ext>
            </a:extLst>
          </p:cNvPr>
          <p:cNvSpPr txBox="1"/>
          <p:nvPr/>
        </p:nvSpPr>
        <p:spPr>
          <a:xfrm>
            <a:off x="1716769" y="1615397"/>
            <a:ext cx="571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Lue seuraavassa diassa esitetyt rakennusalaa luonnehtivat väittämät. Valitse niistä kolme, jotka puhuttelevat itseäsi ja joihin uskot. </a:t>
            </a:r>
          </a:p>
          <a:p>
            <a:endParaRPr lang="fi-FI" dirty="0"/>
          </a:p>
          <a:p>
            <a:r>
              <a:rPr lang="fi-FI" dirty="0"/>
              <a:t>Sijoita väittämistä yksi puheesi alkuun, yksi keskelle ja yksi loppuun.  </a:t>
            </a:r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98C9BE6-0DD4-4EFA-A567-1FF4E510B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-171400"/>
            <a:ext cx="1981372" cy="19813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53FF64E-0C9B-4528-885A-3F757F05E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61897" cy="713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14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2D175D1-E614-42CF-ADCA-78FCFD9E8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61897" cy="7132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D6053AF-F254-4FFC-A229-7BF1C7F9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38918"/>
            <a:ext cx="6491064" cy="713294"/>
          </a:xfrm>
        </p:spPr>
        <p:txBody>
          <a:bodyPr>
            <a:normAutofit/>
          </a:bodyPr>
          <a:lstStyle/>
          <a:p>
            <a:r>
              <a:rPr lang="fi-FI" sz="3200" dirty="0"/>
              <a:t>Väittämiä opiskelusta ja työelämästä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C70CA8-DB02-4F78-BDBC-B55768D94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21808"/>
            <a:ext cx="9144000" cy="153619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12B9B9-08A0-426D-A2F2-3426EF703158}"/>
              </a:ext>
            </a:extLst>
          </p:cNvPr>
          <p:cNvSpPr txBox="1"/>
          <p:nvPr/>
        </p:nvSpPr>
        <p:spPr>
          <a:xfrm>
            <a:off x="251520" y="752212"/>
            <a:ext cx="87618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1.	Työmaamestari-, työmaainsinööri ja suunnittelijaharjoittelussa saa paljon vastuuta.  </a:t>
            </a:r>
          </a:p>
          <a:p>
            <a:r>
              <a:rPr lang="fi-FI" sz="1200" dirty="0"/>
              <a:t>2.	Opiskelijalle syntyy työyhteisössä tunne arvostuksesta harjoittelijana ja opiskelijana </a:t>
            </a:r>
          </a:p>
          <a:p>
            <a:r>
              <a:rPr lang="fi-FI" sz="1200" dirty="0"/>
              <a:t>3.	Työllistyminen alalle tällä hetkellä valtavaa </a:t>
            </a:r>
          </a:p>
          <a:p>
            <a:r>
              <a:rPr lang="fi-FI" sz="1200" dirty="0"/>
              <a:t>4.	Mahdollisuus lyhyessä ajassa hyviin ansioihin. </a:t>
            </a:r>
          </a:p>
          <a:p>
            <a:r>
              <a:rPr lang="fi-FI" sz="1200" dirty="0"/>
              <a:t>5.	Lavennukset työnkuvaan ovat mahdollisuuksia. </a:t>
            </a:r>
          </a:p>
          <a:p>
            <a:r>
              <a:rPr lang="fi-FI" sz="1200" dirty="0"/>
              <a:t>6.	Alalla hyvät työporukat/-yhteisöt, joten työssä viihtyy. </a:t>
            </a:r>
          </a:p>
          <a:p>
            <a:r>
              <a:rPr lang="fi-FI" sz="1200" dirty="0"/>
              <a:t>7.	Työ on käytännönläheistä ja joustavaa. </a:t>
            </a:r>
          </a:p>
          <a:p>
            <a:r>
              <a:rPr lang="fi-FI" sz="1200" dirty="0"/>
              <a:t>8.	Pääsääntöisesti ei palkattomia työkokeiluja. </a:t>
            </a:r>
          </a:p>
          <a:p>
            <a:r>
              <a:rPr lang="fi-FI" sz="1200" dirty="0"/>
              <a:t>9.	Joillakin aloilla valmiin insinöörin palkka on rakennusalan toisen vuoden harjoittelijan palkan suuruinen. </a:t>
            </a:r>
          </a:p>
          <a:p>
            <a:r>
              <a:rPr lang="fi-FI" sz="1200" dirty="0"/>
              <a:t>10.	Lääkäriharjoittelijatkaan eivät saa rakennusalan työnjohtoharjoittelijoita parempia palkkoja. </a:t>
            </a:r>
          </a:p>
          <a:p>
            <a:r>
              <a:rPr lang="fi-FI" sz="1200" dirty="0"/>
              <a:t>11.	Teknologiaa hyödynnetään paljon. </a:t>
            </a:r>
          </a:p>
          <a:p>
            <a:r>
              <a:rPr lang="fi-FI" sz="1200" dirty="0"/>
              <a:t>12.	Rakennusten ja infrahankkeiden tietomallintaminen on arkipäivää. </a:t>
            </a:r>
          </a:p>
          <a:p>
            <a:r>
              <a:rPr lang="fi-FI" sz="1200" dirty="0"/>
              <a:t>13.	Eläköityminen avaa uusia työpaikkoja ja samalla muuttaa työtapoja moderneimmiksi. </a:t>
            </a:r>
          </a:p>
          <a:p>
            <a:r>
              <a:rPr lang="fi-FI" sz="1200" dirty="0"/>
              <a:t>14.	Rakennusalalla pääsee kiinni ongelmanratkaisuun. </a:t>
            </a:r>
          </a:p>
          <a:p>
            <a:r>
              <a:rPr lang="fi-FI" sz="1200" dirty="0"/>
              <a:t>15.	Koulutuksessa ei niinkään ulkoa opettelua, vaan osaamisen soveltamista. </a:t>
            </a:r>
          </a:p>
          <a:p>
            <a:r>
              <a:rPr lang="fi-FI" sz="1200" dirty="0"/>
              <a:t>16.	Käytännönläheinen AMK koulutus opettaa tekemään alan töitä. </a:t>
            </a:r>
          </a:p>
          <a:p>
            <a:r>
              <a:rPr lang="fi-FI" sz="1200" dirty="0"/>
              <a:t>17.	Alan harjoittelut ovat mahdollistavat koulussa opitun teorian soveltaminen käytäntöön. </a:t>
            </a:r>
          </a:p>
          <a:p>
            <a:r>
              <a:rPr lang="fi-FI" sz="1200" dirty="0"/>
              <a:t>18.	Matalasuhdanteenkin aikana rakennuksilla on vajetta työmaamestareista. </a:t>
            </a:r>
          </a:p>
          <a:p>
            <a:r>
              <a:rPr lang="fi-FI" sz="1200" dirty="0"/>
              <a:t>19.	Kasvukeskuksissa rakennetaan paljon, joten työtä riittää. </a:t>
            </a:r>
          </a:p>
          <a:p>
            <a:r>
              <a:rPr lang="fi-FI" sz="1200" dirty="0"/>
              <a:t>20.	Tasa-arvoinen työympäristö kaikkien kesken. </a:t>
            </a:r>
          </a:p>
          <a:p>
            <a:r>
              <a:rPr lang="fi-FI" sz="1200" dirty="0"/>
              <a:t>21.	Yleensä ei ilta ja viikonlopputöitä. </a:t>
            </a:r>
          </a:p>
          <a:p>
            <a:r>
              <a:rPr lang="fi-FI" sz="1200" dirty="0"/>
              <a:t>22.	Urapoluissa ei ole rajoitteita – oma tahto ratkaisee. </a:t>
            </a:r>
          </a:p>
          <a:p>
            <a:r>
              <a:rPr lang="fi-FI" sz="1200" dirty="0"/>
              <a:t>23.	Pääsy kehittämään tulevaisuutta. </a:t>
            </a:r>
          </a:p>
          <a:p>
            <a:r>
              <a:rPr lang="fi-FI" sz="1200" dirty="0"/>
              <a:t>24.	Lopputöitä ja graduja on mahdollista tehdä palkattuna työntekijänä. </a:t>
            </a:r>
          </a:p>
          <a:p>
            <a:r>
              <a:rPr lang="fi-FI" sz="1200" dirty="0"/>
              <a:t>25.	Matematiikan ja fysiikan opinnot sujuvat selkein konseptein ja konkretiaan kiinnittyen. </a:t>
            </a:r>
          </a:p>
          <a:p>
            <a:r>
              <a:rPr lang="fi-FI" sz="1200" dirty="0"/>
              <a:t>26.	Alan laajuus – 500 000 työntekijää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FE3E19A-7B75-4CCC-B80C-5FC8463C4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-166466"/>
            <a:ext cx="1837356" cy="1837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795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053AF-F254-4FFC-A229-7BF1C7F9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4638"/>
            <a:ext cx="4114800" cy="1143000"/>
          </a:xfrm>
        </p:spPr>
        <p:txBody>
          <a:bodyPr/>
          <a:lstStyle/>
          <a:p>
            <a:r>
              <a:rPr lang="fi-FI" dirty="0"/>
              <a:t>Valmis materiaali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C70CA8-DB02-4F78-BDBC-B55768D9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1808"/>
            <a:ext cx="9144000" cy="153619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12B9B9-08A0-426D-A2F2-3426EF703158}"/>
              </a:ext>
            </a:extLst>
          </p:cNvPr>
          <p:cNvSpPr txBox="1"/>
          <p:nvPr/>
        </p:nvSpPr>
        <p:spPr>
          <a:xfrm>
            <a:off x="1716769" y="1417638"/>
            <a:ext cx="5710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Kun kerrot omasta tutkinnostasi, käytä hyväksesi  nuorille laadittuja materiaaleja. </a:t>
            </a:r>
          </a:p>
          <a:p>
            <a:endParaRPr lang="fi-FI" dirty="0"/>
          </a:p>
          <a:p>
            <a:r>
              <a:rPr lang="fi-FI" dirty="0"/>
              <a:t>Mainitse samalla että infopaketti on katsottavissa themesta.net osoitteesta ja siltä löytyy tarvittava tieto toisen asteen ja korkea-asteen tutkinnoista, hakemisesta ja opinnoista. </a:t>
            </a:r>
          </a:p>
          <a:p>
            <a:endParaRPr lang="fi-FI" dirty="0"/>
          </a:p>
          <a:p>
            <a:r>
              <a:rPr lang="fi-FI" dirty="0"/>
              <a:t>Tämä on tärkeää siksi, että nuoret löytävät tiedon lähteelle esityksen jälkeenkin. </a:t>
            </a:r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3E243C9-B21C-4982-869F-D91228AC8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13" y="-144548"/>
            <a:ext cx="1981372" cy="19813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F01D7B3-2C18-48F4-84FF-804A70459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761897" cy="713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682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63B34E4-6748-4200-A358-DA52BA600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4151"/>
            <a:ext cx="9144000" cy="415137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D6053AF-F254-4FFC-A229-7BF1C7F9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846" y="0"/>
            <a:ext cx="5124261" cy="1143000"/>
          </a:xfrm>
        </p:spPr>
        <p:txBody>
          <a:bodyPr>
            <a:normAutofit/>
          </a:bodyPr>
          <a:lstStyle/>
          <a:p>
            <a:r>
              <a:rPr lang="fi-FI" dirty="0"/>
              <a:t>Innostuminen asiasta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C70CA8-DB02-4F78-BDBC-B55768D94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21808"/>
            <a:ext cx="9144000" cy="153619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12B9B9-08A0-426D-A2F2-3426EF703158}"/>
              </a:ext>
            </a:extLst>
          </p:cNvPr>
          <p:cNvSpPr txBox="1"/>
          <p:nvPr/>
        </p:nvSpPr>
        <p:spPr>
          <a:xfrm>
            <a:off x="2123728" y="965992"/>
            <a:ext cx="571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Pidä hauskaa! </a:t>
            </a:r>
          </a:p>
          <a:p>
            <a:endParaRPr lang="fi-FI" dirty="0"/>
          </a:p>
          <a:p>
            <a:r>
              <a:rPr lang="fi-FI" dirty="0"/>
              <a:t>Älä ahdistu ohjeista! </a:t>
            </a:r>
          </a:p>
          <a:p>
            <a:endParaRPr lang="fi-FI" dirty="0"/>
          </a:p>
          <a:p>
            <a:r>
              <a:rPr lang="fi-FI" dirty="0"/>
              <a:t>Tärkeintä on loppupeleissä se, että laitat itsesi likoon ja nautit esiintymisestä nuorten edessä. </a:t>
            </a:r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1230AA7-56CA-4502-8E41-9C4099954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876" y="-192727"/>
            <a:ext cx="1981372" cy="198137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60C15CC6-1CF5-45DE-8A5F-F66E408A8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" y="0"/>
            <a:ext cx="1761897" cy="713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91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" y="4853940"/>
            <a:ext cx="9144000" cy="200406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467544" y="4941168"/>
            <a:ext cx="82809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688" cy="713993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32" y="420377"/>
            <a:ext cx="1981204" cy="198120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91978"/>
            <a:ext cx="1981204" cy="198120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70172"/>
            <a:ext cx="1981204" cy="198120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42173"/>
            <a:ext cx="1296144" cy="129614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98" y="1351376"/>
            <a:ext cx="1981204" cy="1981204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1978"/>
            <a:ext cx="1981204" cy="198120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29" y="2637121"/>
            <a:ext cx="1981204" cy="1981204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28" y="3708739"/>
            <a:ext cx="1981204" cy="19812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63338"/>
            <a:ext cx="1981204" cy="1981204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53" y="1071330"/>
            <a:ext cx="1981204" cy="198120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98" y="270172"/>
            <a:ext cx="1981204" cy="198120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96" y="3546707"/>
            <a:ext cx="1981204" cy="198120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81" y="1724946"/>
            <a:ext cx="1981204" cy="1981204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58" y="179570"/>
            <a:ext cx="1981204" cy="1981204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412"/>
            <a:ext cx="1981204" cy="1981204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58" y="3950566"/>
            <a:ext cx="1981204" cy="1981204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59" y="2628626"/>
            <a:ext cx="1981204" cy="19812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1754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564</Words>
  <Application>Microsoft Office PowerPoint</Application>
  <PresentationFormat>Näytössä katseltava diaesitys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Sana liikkeelle! </vt:lpstr>
      <vt:lpstr>Kuulijoihin vaikuttaminen</vt:lpstr>
      <vt:lpstr>Sinun tarinasi</vt:lpstr>
      <vt:lpstr>Väkevä argumentointi</vt:lpstr>
      <vt:lpstr>Väittämiä opiskelusta ja työelämästä</vt:lpstr>
      <vt:lpstr>Valmis materiaali</vt:lpstr>
      <vt:lpstr>Innostuminen asiasta</vt:lpstr>
      <vt:lpstr>PowerPoint-esitys</vt:lpstr>
    </vt:vector>
  </TitlesOfParts>
  <Company>EK liittoyhteiso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Suntio Janne</dc:creator>
  <cp:lastModifiedBy>Suntio Janne</cp:lastModifiedBy>
  <cp:revision>87</cp:revision>
  <dcterms:created xsi:type="dcterms:W3CDTF">2016-02-16T09:09:55Z</dcterms:created>
  <dcterms:modified xsi:type="dcterms:W3CDTF">2022-10-02T19:58:50Z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CD676879-7668-4E24-A817-BE62E33245B6</vt:lpwstr>
  </property>
  <property fmtid="{D5CDD505-2E9C-101B-9397-08002B2CF9AE}" pid="3" name="ArticulatePath">
    <vt:lpwstr>https://elinkeinoelama-my.sharepoint.com/personal/janne_suntio_rakennusteollisuus_fi/Documents/Desktop/RAKSA/Nuoret raksalle 2022 esittäjän materiaali</vt:lpwstr>
  </property>
</Properties>
</file>