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74" r:id="rId5"/>
    <p:sldId id="276" r:id="rId6"/>
    <p:sldId id="275" r:id="rId7"/>
    <p:sldId id="261" r:id="rId8"/>
    <p:sldId id="266" r:id="rId9"/>
    <p:sldId id="277" r:id="rId10"/>
    <p:sldId id="267" r:id="rId11"/>
    <p:sldId id="260" r:id="rId12"/>
    <p:sldId id="262" r:id="rId13"/>
    <p:sldId id="280" r:id="rId14"/>
    <p:sldId id="263" r:id="rId15"/>
    <p:sldId id="268" r:id="rId16"/>
    <p:sldId id="264" r:id="rId17"/>
    <p:sldId id="269" r:id="rId18"/>
    <p:sldId id="265" r:id="rId19"/>
    <p:sldId id="258" r:id="rId20"/>
    <p:sldId id="278" r:id="rId21"/>
    <p:sldId id="279" r:id="rId22"/>
    <p:sldId id="271"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0E4EC-5FE7-4A3A-9A90-926232E849C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i-FI"/>
        </a:p>
      </dgm:t>
    </dgm:pt>
    <dgm:pt modelId="{228A34EF-CDD7-43BA-AA53-CAC1F4F05B75}">
      <dgm:prSet phldrT="[Teksti]"/>
      <dgm:spPr/>
      <dgm:t>
        <a:bodyPr/>
        <a:lstStyle/>
        <a:p>
          <a:r>
            <a:rPr lang="fi-FI" dirty="0"/>
            <a:t>Perus- ja ammattiaineet 180 op</a:t>
          </a:r>
        </a:p>
      </dgm:t>
    </dgm:pt>
    <dgm:pt modelId="{468BCB2F-DFC7-40B0-9DA2-8C911D32E45E}" type="parTrans" cxnId="{5972E4B2-66C1-4BB0-8937-74648F0CA5BB}">
      <dgm:prSet/>
      <dgm:spPr/>
      <dgm:t>
        <a:bodyPr/>
        <a:lstStyle/>
        <a:p>
          <a:endParaRPr lang="fi-FI"/>
        </a:p>
      </dgm:t>
    </dgm:pt>
    <dgm:pt modelId="{0236FA0B-336B-40CD-BE5C-F673E9DE1E79}" type="sibTrans" cxnId="{5972E4B2-66C1-4BB0-8937-74648F0CA5BB}">
      <dgm:prSet/>
      <dgm:spPr/>
      <dgm:t>
        <a:bodyPr/>
        <a:lstStyle/>
        <a:p>
          <a:endParaRPr lang="fi-FI"/>
        </a:p>
      </dgm:t>
    </dgm:pt>
    <dgm:pt modelId="{416EEC0F-0A5A-4B9C-8FE3-2F93DD58CBD0}">
      <dgm:prSet phldrT="[Teksti]"/>
      <dgm:spPr/>
      <dgm:t>
        <a:bodyPr/>
        <a:lstStyle/>
        <a:p>
          <a:r>
            <a:rPr lang="fi-FI" dirty="0"/>
            <a:t>Harjoittelu 30 op</a:t>
          </a:r>
        </a:p>
      </dgm:t>
    </dgm:pt>
    <dgm:pt modelId="{40F80BB4-A36E-4890-934D-F7A7425CE823}" type="parTrans" cxnId="{4F2B216A-1BB7-4531-8323-7F04FD4743A5}">
      <dgm:prSet/>
      <dgm:spPr/>
      <dgm:t>
        <a:bodyPr/>
        <a:lstStyle/>
        <a:p>
          <a:endParaRPr lang="fi-FI"/>
        </a:p>
      </dgm:t>
    </dgm:pt>
    <dgm:pt modelId="{F0AB269D-E6CF-43D3-A5EA-BD6BEEB265C3}" type="sibTrans" cxnId="{4F2B216A-1BB7-4531-8323-7F04FD4743A5}">
      <dgm:prSet/>
      <dgm:spPr/>
      <dgm:t>
        <a:bodyPr/>
        <a:lstStyle/>
        <a:p>
          <a:endParaRPr lang="fi-FI"/>
        </a:p>
      </dgm:t>
    </dgm:pt>
    <dgm:pt modelId="{EFADCB50-E6E3-4283-8393-74EE3F5B38E8}">
      <dgm:prSet phldrT="[Teksti]"/>
      <dgm:spPr/>
      <dgm:t>
        <a:bodyPr/>
        <a:lstStyle/>
        <a:p>
          <a:r>
            <a:rPr lang="fi-FI" dirty="0"/>
            <a:t>Vapaasti valittavat opinnot 15 op</a:t>
          </a:r>
        </a:p>
      </dgm:t>
    </dgm:pt>
    <dgm:pt modelId="{526F5EDF-A92B-42E0-A43E-AE19F22DAEAF}" type="parTrans" cxnId="{FB11AF67-DE1E-4A39-94AC-507EA05C6177}">
      <dgm:prSet/>
      <dgm:spPr/>
      <dgm:t>
        <a:bodyPr/>
        <a:lstStyle/>
        <a:p>
          <a:endParaRPr lang="fi-FI"/>
        </a:p>
      </dgm:t>
    </dgm:pt>
    <dgm:pt modelId="{39FE976F-8A2E-4EC4-A4AE-2D867C9CE261}" type="sibTrans" cxnId="{FB11AF67-DE1E-4A39-94AC-507EA05C6177}">
      <dgm:prSet/>
      <dgm:spPr/>
      <dgm:t>
        <a:bodyPr/>
        <a:lstStyle/>
        <a:p>
          <a:endParaRPr lang="fi-FI"/>
        </a:p>
      </dgm:t>
    </dgm:pt>
    <dgm:pt modelId="{5B4D6304-9B94-453B-9428-298306B2B8B7}">
      <dgm:prSet phldrT="[Teksti]"/>
      <dgm:spPr/>
      <dgm:t>
        <a:bodyPr/>
        <a:lstStyle/>
        <a:p>
          <a:r>
            <a:rPr lang="fi-FI" dirty="0"/>
            <a:t>Opinnäytetyö 15 op</a:t>
          </a:r>
        </a:p>
      </dgm:t>
    </dgm:pt>
    <dgm:pt modelId="{92370264-C710-4D8C-BF60-9F5BBF186B8B}" type="parTrans" cxnId="{588E905D-D615-4370-9927-9E5E8104C465}">
      <dgm:prSet/>
      <dgm:spPr/>
      <dgm:t>
        <a:bodyPr/>
        <a:lstStyle/>
        <a:p>
          <a:endParaRPr lang="fi-FI"/>
        </a:p>
      </dgm:t>
    </dgm:pt>
    <dgm:pt modelId="{5510ED01-C754-4FC2-B669-A6D67BA0B280}" type="sibTrans" cxnId="{588E905D-D615-4370-9927-9E5E8104C465}">
      <dgm:prSet/>
      <dgm:spPr/>
      <dgm:t>
        <a:bodyPr/>
        <a:lstStyle/>
        <a:p>
          <a:endParaRPr lang="fi-FI"/>
        </a:p>
      </dgm:t>
    </dgm:pt>
    <dgm:pt modelId="{A847A91D-2BC5-4621-AEC5-04A72F05ECA6}">
      <dgm:prSet phldrT="[Teksti]"/>
      <dgm:spPr/>
      <dgm:t>
        <a:bodyPr/>
        <a:lstStyle/>
        <a:p>
          <a:r>
            <a:rPr lang="fi-FI" dirty="0"/>
            <a:t>Tekniikan yhteiset opinnot</a:t>
          </a:r>
        </a:p>
      </dgm:t>
    </dgm:pt>
    <dgm:pt modelId="{5ED41206-FF41-4023-973A-B4D5C0C01EC2}" type="parTrans" cxnId="{99D85B05-A0CA-4AC7-A68C-12F65E72A335}">
      <dgm:prSet/>
      <dgm:spPr/>
      <dgm:t>
        <a:bodyPr/>
        <a:lstStyle/>
        <a:p>
          <a:endParaRPr lang="fi-FI"/>
        </a:p>
      </dgm:t>
    </dgm:pt>
    <dgm:pt modelId="{B44A9760-BE35-43EA-8467-52A7FBC5F5D4}" type="sibTrans" cxnId="{99D85B05-A0CA-4AC7-A68C-12F65E72A335}">
      <dgm:prSet/>
      <dgm:spPr/>
      <dgm:t>
        <a:bodyPr/>
        <a:lstStyle/>
        <a:p>
          <a:endParaRPr lang="fi-FI"/>
        </a:p>
      </dgm:t>
    </dgm:pt>
    <dgm:pt modelId="{FA061B78-D614-4BC6-BBB5-BC4ED1FD05B1}">
      <dgm:prSet phldrT="[Teksti]"/>
      <dgm:spPr/>
      <dgm:t>
        <a:bodyPr/>
        <a:lstStyle/>
        <a:p>
          <a:r>
            <a:rPr lang="fi-FI" dirty="0"/>
            <a:t>Koulutuksen yhteiset opinnot</a:t>
          </a:r>
        </a:p>
      </dgm:t>
    </dgm:pt>
    <dgm:pt modelId="{A5BE0550-D2CF-4BE9-B806-4FE1BCFEA497}" type="parTrans" cxnId="{2A079082-9B12-4792-8BE9-6D347279D1AA}">
      <dgm:prSet/>
      <dgm:spPr/>
      <dgm:t>
        <a:bodyPr/>
        <a:lstStyle/>
        <a:p>
          <a:endParaRPr lang="fi-FI"/>
        </a:p>
      </dgm:t>
    </dgm:pt>
    <dgm:pt modelId="{99B72F96-988A-41E0-8C89-66B0F8305A6E}" type="sibTrans" cxnId="{2A079082-9B12-4792-8BE9-6D347279D1AA}">
      <dgm:prSet/>
      <dgm:spPr/>
      <dgm:t>
        <a:bodyPr/>
        <a:lstStyle/>
        <a:p>
          <a:endParaRPr lang="fi-FI"/>
        </a:p>
      </dgm:t>
    </dgm:pt>
    <dgm:pt modelId="{AA7BBDB4-DFE9-4ABE-86AD-AC178F414DE7}">
      <dgm:prSet phldrT="[Teksti]"/>
      <dgm:spPr/>
      <dgm:t>
        <a:bodyPr/>
        <a:lstStyle/>
        <a:p>
          <a:r>
            <a:rPr lang="fi-FI" dirty="0"/>
            <a:t>Suuntaavat ammattiopinnot</a:t>
          </a:r>
        </a:p>
      </dgm:t>
    </dgm:pt>
    <dgm:pt modelId="{F29FEFFF-9F8A-4930-96E9-E3522164D41F}" type="parTrans" cxnId="{7F614FC8-12F4-410C-8617-7AF3E3084805}">
      <dgm:prSet/>
      <dgm:spPr/>
      <dgm:t>
        <a:bodyPr/>
        <a:lstStyle/>
        <a:p>
          <a:endParaRPr lang="fi-FI"/>
        </a:p>
      </dgm:t>
    </dgm:pt>
    <dgm:pt modelId="{940BFDC0-4B32-4DFF-BB80-D0134752F318}" type="sibTrans" cxnId="{7F614FC8-12F4-410C-8617-7AF3E3084805}">
      <dgm:prSet/>
      <dgm:spPr/>
      <dgm:t>
        <a:bodyPr/>
        <a:lstStyle/>
        <a:p>
          <a:endParaRPr lang="fi-FI"/>
        </a:p>
      </dgm:t>
    </dgm:pt>
    <dgm:pt modelId="{FD0D378C-7CA1-4C5B-B1F9-2A3F282D225F}" type="pres">
      <dgm:prSet presAssocID="{44E0E4EC-5FE7-4A3A-9A90-926232E849CA}" presName="Name0" presStyleCnt="0">
        <dgm:presLayoutVars>
          <dgm:chMax val="5"/>
          <dgm:chPref val="5"/>
          <dgm:dir/>
          <dgm:animLvl val="lvl"/>
        </dgm:presLayoutVars>
      </dgm:prSet>
      <dgm:spPr/>
    </dgm:pt>
    <dgm:pt modelId="{1A6A0C64-5367-4E96-8BBE-3B45550849CF}" type="pres">
      <dgm:prSet presAssocID="{228A34EF-CDD7-43BA-AA53-CAC1F4F05B75}" presName="parentText1" presStyleLbl="node1" presStyleIdx="0" presStyleCnt="4">
        <dgm:presLayoutVars>
          <dgm:chMax/>
          <dgm:chPref val="3"/>
          <dgm:bulletEnabled val="1"/>
        </dgm:presLayoutVars>
      </dgm:prSet>
      <dgm:spPr/>
    </dgm:pt>
    <dgm:pt modelId="{18EF02CF-DC0B-4B35-9787-3F2652D66B05}" type="pres">
      <dgm:prSet presAssocID="{228A34EF-CDD7-43BA-AA53-CAC1F4F05B75}" presName="childText1" presStyleLbl="solidAlignAcc1" presStyleIdx="0" presStyleCnt="1">
        <dgm:presLayoutVars>
          <dgm:chMax val="0"/>
          <dgm:chPref val="0"/>
          <dgm:bulletEnabled val="1"/>
        </dgm:presLayoutVars>
      </dgm:prSet>
      <dgm:spPr/>
    </dgm:pt>
    <dgm:pt modelId="{20586585-1786-47B9-8328-37A7F8D82CAF}" type="pres">
      <dgm:prSet presAssocID="{416EEC0F-0A5A-4B9C-8FE3-2F93DD58CBD0}" presName="parentText2" presStyleLbl="node1" presStyleIdx="1" presStyleCnt="4">
        <dgm:presLayoutVars>
          <dgm:chMax/>
          <dgm:chPref val="3"/>
          <dgm:bulletEnabled val="1"/>
        </dgm:presLayoutVars>
      </dgm:prSet>
      <dgm:spPr/>
    </dgm:pt>
    <dgm:pt modelId="{15A0E65D-E4BF-411A-B03E-2A88BCDE9025}" type="pres">
      <dgm:prSet presAssocID="{EFADCB50-E6E3-4283-8393-74EE3F5B38E8}" presName="parentText3" presStyleLbl="node1" presStyleIdx="2" presStyleCnt="4">
        <dgm:presLayoutVars>
          <dgm:chMax/>
          <dgm:chPref val="3"/>
          <dgm:bulletEnabled val="1"/>
        </dgm:presLayoutVars>
      </dgm:prSet>
      <dgm:spPr/>
    </dgm:pt>
    <dgm:pt modelId="{C0CFD4C8-2922-45E3-B234-956DC86DAC5E}" type="pres">
      <dgm:prSet presAssocID="{5B4D6304-9B94-453B-9428-298306B2B8B7}" presName="parentText4" presStyleLbl="node1" presStyleIdx="3" presStyleCnt="4">
        <dgm:presLayoutVars>
          <dgm:chMax/>
          <dgm:chPref val="3"/>
          <dgm:bulletEnabled val="1"/>
        </dgm:presLayoutVars>
      </dgm:prSet>
      <dgm:spPr/>
    </dgm:pt>
  </dgm:ptLst>
  <dgm:cxnLst>
    <dgm:cxn modelId="{99D85B05-A0CA-4AC7-A68C-12F65E72A335}" srcId="{228A34EF-CDD7-43BA-AA53-CAC1F4F05B75}" destId="{A847A91D-2BC5-4621-AEC5-04A72F05ECA6}" srcOrd="0" destOrd="0" parTransId="{5ED41206-FF41-4023-973A-B4D5C0C01EC2}" sibTransId="{B44A9760-BE35-43EA-8467-52A7FBC5F5D4}"/>
    <dgm:cxn modelId="{B623B30C-7488-4178-BFF7-2E30B655FD0C}" type="presOf" srcId="{AA7BBDB4-DFE9-4ABE-86AD-AC178F414DE7}" destId="{18EF02CF-DC0B-4B35-9787-3F2652D66B05}" srcOrd="0" destOrd="2" presId="urn:microsoft.com/office/officeart/2009/3/layout/IncreasingArrowsProcess"/>
    <dgm:cxn modelId="{B72CD113-EF27-4A9F-B7F7-CD038C31846B}" type="presOf" srcId="{EFADCB50-E6E3-4283-8393-74EE3F5B38E8}" destId="{15A0E65D-E4BF-411A-B03E-2A88BCDE9025}" srcOrd="0" destOrd="0" presId="urn:microsoft.com/office/officeart/2009/3/layout/IncreasingArrowsProcess"/>
    <dgm:cxn modelId="{588E905D-D615-4370-9927-9E5E8104C465}" srcId="{44E0E4EC-5FE7-4A3A-9A90-926232E849CA}" destId="{5B4D6304-9B94-453B-9428-298306B2B8B7}" srcOrd="3" destOrd="0" parTransId="{92370264-C710-4D8C-BF60-9F5BBF186B8B}" sibTransId="{5510ED01-C754-4FC2-B669-A6D67BA0B280}"/>
    <dgm:cxn modelId="{3432EC64-260C-46D9-B8EE-FA7396F6F931}" type="presOf" srcId="{A847A91D-2BC5-4621-AEC5-04A72F05ECA6}" destId="{18EF02CF-DC0B-4B35-9787-3F2652D66B05}" srcOrd="0" destOrd="0" presId="urn:microsoft.com/office/officeart/2009/3/layout/IncreasingArrowsProcess"/>
    <dgm:cxn modelId="{FB11AF67-DE1E-4A39-94AC-507EA05C6177}" srcId="{44E0E4EC-5FE7-4A3A-9A90-926232E849CA}" destId="{EFADCB50-E6E3-4283-8393-74EE3F5B38E8}" srcOrd="2" destOrd="0" parTransId="{526F5EDF-A92B-42E0-A43E-AE19F22DAEAF}" sibTransId="{39FE976F-8A2E-4EC4-A4AE-2D867C9CE261}"/>
    <dgm:cxn modelId="{4F2B216A-1BB7-4531-8323-7F04FD4743A5}" srcId="{44E0E4EC-5FE7-4A3A-9A90-926232E849CA}" destId="{416EEC0F-0A5A-4B9C-8FE3-2F93DD58CBD0}" srcOrd="1" destOrd="0" parTransId="{40F80BB4-A36E-4890-934D-F7A7425CE823}" sibTransId="{F0AB269D-E6CF-43D3-A5EA-BD6BEEB265C3}"/>
    <dgm:cxn modelId="{469B5C6C-32E8-4338-A16C-603138648CD3}" type="presOf" srcId="{416EEC0F-0A5A-4B9C-8FE3-2F93DD58CBD0}" destId="{20586585-1786-47B9-8328-37A7F8D82CAF}" srcOrd="0" destOrd="0" presId="urn:microsoft.com/office/officeart/2009/3/layout/IncreasingArrowsProcess"/>
    <dgm:cxn modelId="{2A079082-9B12-4792-8BE9-6D347279D1AA}" srcId="{228A34EF-CDD7-43BA-AA53-CAC1F4F05B75}" destId="{FA061B78-D614-4BC6-BBB5-BC4ED1FD05B1}" srcOrd="1" destOrd="0" parTransId="{A5BE0550-D2CF-4BE9-B806-4FE1BCFEA497}" sibTransId="{99B72F96-988A-41E0-8C89-66B0F8305A6E}"/>
    <dgm:cxn modelId="{5E8409A1-9D38-4A21-B32B-7FDDC02F35BD}" type="presOf" srcId="{228A34EF-CDD7-43BA-AA53-CAC1F4F05B75}" destId="{1A6A0C64-5367-4E96-8BBE-3B45550849CF}" srcOrd="0" destOrd="0" presId="urn:microsoft.com/office/officeart/2009/3/layout/IncreasingArrowsProcess"/>
    <dgm:cxn modelId="{5972E4B2-66C1-4BB0-8937-74648F0CA5BB}" srcId="{44E0E4EC-5FE7-4A3A-9A90-926232E849CA}" destId="{228A34EF-CDD7-43BA-AA53-CAC1F4F05B75}" srcOrd="0" destOrd="0" parTransId="{468BCB2F-DFC7-40B0-9DA2-8C911D32E45E}" sibTransId="{0236FA0B-336B-40CD-BE5C-F673E9DE1E79}"/>
    <dgm:cxn modelId="{3BBDC0BF-85ED-44D0-826E-ABE47ABB0B3E}" type="presOf" srcId="{44E0E4EC-5FE7-4A3A-9A90-926232E849CA}" destId="{FD0D378C-7CA1-4C5B-B1F9-2A3F282D225F}" srcOrd="0" destOrd="0" presId="urn:microsoft.com/office/officeart/2009/3/layout/IncreasingArrowsProcess"/>
    <dgm:cxn modelId="{7F614FC8-12F4-410C-8617-7AF3E3084805}" srcId="{228A34EF-CDD7-43BA-AA53-CAC1F4F05B75}" destId="{AA7BBDB4-DFE9-4ABE-86AD-AC178F414DE7}" srcOrd="2" destOrd="0" parTransId="{F29FEFFF-9F8A-4930-96E9-E3522164D41F}" sibTransId="{940BFDC0-4B32-4DFF-BB80-D0134752F318}"/>
    <dgm:cxn modelId="{FE50C1D2-C425-4B80-91EA-CE375EAF6805}" type="presOf" srcId="{5B4D6304-9B94-453B-9428-298306B2B8B7}" destId="{C0CFD4C8-2922-45E3-B234-956DC86DAC5E}" srcOrd="0" destOrd="0" presId="urn:microsoft.com/office/officeart/2009/3/layout/IncreasingArrowsProcess"/>
    <dgm:cxn modelId="{14F872EF-EEF1-43D2-BD93-61FD69272619}" type="presOf" srcId="{FA061B78-D614-4BC6-BBB5-BC4ED1FD05B1}" destId="{18EF02CF-DC0B-4B35-9787-3F2652D66B05}" srcOrd="0" destOrd="1" presId="urn:microsoft.com/office/officeart/2009/3/layout/IncreasingArrowsProcess"/>
    <dgm:cxn modelId="{6822BD06-204D-441D-B60E-BDF1F5D977FF}" type="presParOf" srcId="{FD0D378C-7CA1-4C5B-B1F9-2A3F282D225F}" destId="{1A6A0C64-5367-4E96-8BBE-3B45550849CF}" srcOrd="0" destOrd="0" presId="urn:microsoft.com/office/officeart/2009/3/layout/IncreasingArrowsProcess"/>
    <dgm:cxn modelId="{4E9BD064-4453-4B4A-B237-3BD5667AD8CB}" type="presParOf" srcId="{FD0D378C-7CA1-4C5B-B1F9-2A3F282D225F}" destId="{18EF02CF-DC0B-4B35-9787-3F2652D66B05}" srcOrd="1" destOrd="0" presId="urn:microsoft.com/office/officeart/2009/3/layout/IncreasingArrowsProcess"/>
    <dgm:cxn modelId="{DF2D95AE-E921-4D6E-A564-6F04114AE6D8}" type="presParOf" srcId="{FD0D378C-7CA1-4C5B-B1F9-2A3F282D225F}" destId="{20586585-1786-47B9-8328-37A7F8D82CAF}" srcOrd="2" destOrd="0" presId="urn:microsoft.com/office/officeart/2009/3/layout/IncreasingArrowsProcess"/>
    <dgm:cxn modelId="{FB33DA39-AD41-4E12-A955-D88B57882312}" type="presParOf" srcId="{FD0D378C-7CA1-4C5B-B1F9-2A3F282D225F}" destId="{15A0E65D-E4BF-411A-B03E-2A88BCDE9025}" srcOrd="3" destOrd="0" presId="urn:microsoft.com/office/officeart/2009/3/layout/IncreasingArrowsProcess"/>
    <dgm:cxn modelId="{455DDD60-59BC-4AD1-B6F5-643160F12B25}" type="presParOf" srcId="{FD0D378C-7CA1-4C5B-B1F9-2A3F282D225F}" destId="{C0CFD4C8-2922-45E3-B234-956DC86DAC5E}"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DE2AC-9087-41C1-A3EE-F3540ADE97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5E8B6B1-3E34-4852-880C-5281A936F301}">
      <dgm:prSet/>
      <dgm:spPr/>
      <dgm:t>
        <a:bodyPr/>
        <a:lstStyle/>
        <a:p>
          <a:r>
            <a:rPr lang="fi-FI" dirty="0"/>
            <a:t>Eri ammattikorkeakouluissa järjestetty eri tutkinto-ohjelmissa. Voi myös olla oma hakukohde tai rakennus- ja yhdyskuntatekniikan osa</a:t>
          </a:r>
          <a:endParaRPr lang="en-US" dirty="0"/>
        </a:p>
      </dgm:t>
    </dgm:pt>
    <dgm:pt modelId="{B639FB43-6106-45AE-A5D4-3325385B0212}" type="parTrans" cxnId="{EB8CCFB6-C4A3-4CC8-A4F7-23EBDFCB59C3}">
      <dgm:prSet/>
      <dgm:spPr/>
      <dgm:t>
        <a:bodyPr/>
        <a:lstStyle/>
        <a:p>
          <a:endParaRPr lang="en-US"/>
        </a:p>
      </dgm:t>
    </dgm:pt>
    <dgm:pt modelId="{0D697716-66D8-46FD-AC9A-8061A11451F7}" type="sibTrans" cxnId="{EB8CCFB6-C4A3-4CC8-A4F7-23EBDFCB59C3}">
      <dgm:prSet/>
      <dgm:spPr/>
      <dgm:t>
        <a:bodyPr/>
        <a:lstStyle/>
        <a:p>
          <a:endParaRPr lang="en-US"/>
        </a:p>
      </dgm:t>
    </dgm:pt>
    <dgm:pt modelId="{1FE0E055-B4E7-42A2-9A0E-3F783754B3DE}">
      <dgm:prSet/>
      <dgm:spPr/>
      <dgm:t>
        <a:bodyPr/>
        <a:lstStyle/>
        <a:p>
          <a:r>
            <a:rPr lang="fi-FI" dirty="0"/>
            <a:t>Jokaisella ammattikorkeakoululla on oma tutkintorakenne</a:t>
          </a:r>
          <a:endParaRPr lang="en-US" dirty="0"/>
        </a:p>
      </dgm:t>
    </dgm:pt>
    <dgm:pt modelId="{8B8B3037-E99E-46E7-9B57-97FEC45DFEA2}" type="parTrans" cxnId="{316525EE-5BEB-4F56-B411-2ABE69D7E02C}">
      <dgm:prSet/>
      <dgm:spPr/>
      <dgm:t>
        <a:bodyPr/>
        <a:lstStyle/>
        <a:p>
          <a:endParaRPr lang="en-US"/>
        </a:p>
      </dgm:t>
    </dgm:pt>
    <dgm:pt modelId="{9BDD2506-E786-4025-80E5-80976A718C60}" type="sibTrans" cxnId="{316525EE-5BEB-4F56-B411-2ABE69D7E02C}">
      <dgm:prSet/>
      <dgm:spPr/>
      <dgm:t>
        <a:bodyPr/>
        <a:lstStyle/>
        <a:p>
          <a:endParaRPr lang="en-US"/>
        </a:p>
      </dgm:t>
    </dgm:pt>
    <dgm:pt modelId="{BD18DDA5-907D-4B84-B246-BAE07B2D4FBD}">
      <dgm:prSet/>
      <dgm:spPr/>
      <dgm:t>
        <a:bodyPr/>
        <a:lstStyle/>
        <a:p>
          <a:r>
            <a:rPr lang="fi-FI" dirty="0"/>
            <a:t>Suunnittelijapätevyys saavutettavissa, kun ammattiaineopintoja on vähintään 40 op</a:t>
          </a:r>
          <a:endParaRPr lang="en-US" dirty="0"/>
        </a:p>
      </dgm:t>
    </dgm:pt>
    <dgm:pt modelId="{59AD2F43-C3FE-49D8-83B2-91023A24E502}" type="parTrans" cxnId="{79111329-13A5-4D2C-9D6C-CB902C949E2F}">
      <dgm:prSet/>
      <dgm:spPr/>
      <dgm:t>
        <a:bodyPr/>
        <a:lstStyle/>
        <a:p>
          <a:endParaRPr lang="en-US"/>
        </a:p>
      </dgm:t>
    </dgm:pt>
    <dgm:pt modelId="{99E4255E-1B9B-4FEC-B980-9D199D451A0A}" type="sibTrans" cxnId="{79111329-13A5-4D2C-9D6C-CB902C949E2F}">
      <dgm:prSet/>
      <dgm:spPr/>
      <dgm:t>
        <a:bodyPr/>
        <a:lstStyle/>
        <a:p>
          <a:endParaRPr lang="en-US"/>
        </a:p>
      </dgm:t>
    </dgm:pt>
    <dgm:pt modelId="{852EE9EA-5D49-4832-A71E-E61E9086BE57}" type="pres">
      <dgm:prSet presAssocID="{F23DE2AC-9087-41C1-A3EE-F3540ADE971A}" presName="linear" presStyleCnt="0">
        <dgm:presLayoutVars>
          <dgm:animLvl val="lvl"/>
          <dgm:resizeHandles val="exact"/>
        </dgm:presLayoutVars>
      </dgm:prSet>
      <dgm:spPr/>
    </dgm:pt>
    <dgm:pt modelId="{4C83CBAE-B9BD-49F5-A3D5-2F180E6ABF8F}" type="pres">
      <dgm:prSet presAssocID="{A5E8B6B1-3E34-4852-880C-5281A936F301}" presName="parentText" presStyleLbl="node1" presStyleIdx="0" presStyleCnt="3">
        <dgm:presLayoutVars>
          <dgm:chMax val="0"/>
          <dgm:bulletEnabled val="1"/>
        </dgm:presLayoutVars>
      </dgm:prSet>
      <dgm:spPr/>
    </dgm:pt>
    <dgm:pt modelId="{7EA70C0E-D048-4A4C-8E2E-0D19FA573D82}" type="pres">
      <dgm:prSet presAssocID="{0D697716-66D8-46FD-AC9A-8061A11451F7}" presName="spacer" presStyleCnt="0"/>
      <dgm:spPr/>
    </dgm:pt>
    <dgm:pt modelId="{DBFFD824-88C3-4660-890A-DD72EDCD4E0D}" type="pres">
      <dgm:prSet presAssocID="{1FE0E055-B4E7-42A2-9A0E-3F783754B3DE}" presName="parentText" presStyleLbl="node1" presStyleIdx="1" presStyleCnt="3" custLinFactNeighborX="-330">
        <dgm:presLayoutVars>
          <dgm:chMax val="0"/>
          <dgm:bulletEnabled val="1"/>
        </dgm:presLayoutVars>
      </dgm:prSet>
      <dgm:spPr/>
    </dgm:pt>
    <dgm:pt modelId="{8A547A55-D604-4791-AEC5-793CE47B14B0}" type="pres">
      <dgm:prSet presAssocID="{9BDD2506-E786-4025-80E5-80976A718C60}" presName="spacer" presStyleCnt="0"/>
      <dgm:spPr/>
    </dgm:pt>
    <dgm:pt modelId="{E95D733B-930F-4671-A9F3-0A31F46D66B0}" type="pres">
      <dgm:prSet presAssocID="{BD18DDA5-907D-4B84-B246-BAE07B2D4FBD}" presName="parentText" presStyleLbl="node1" presStyleIdx="2" presStyleCnt="3">
        <dgm:presLayoutVars>
          <dgm:chMax val="0"/>
          <dgm:bulletEnabled val="1"/>
        </dgm:presLayoutVars>
      </dgm:prSet>
      <dgm:spPr/>
    </dgm:pt>
  </dgm:ptLst>
  <dgm:cxnLst>
    <dgm:cxn modelId="{652B2713-20E7-4B4A-9463-4D0DCBC06B0C}" type="presOf" srcId="{1FE0E055-B4E7-42A2-9A0E-3F783754B3DE}" destId="{DBFFD824-88C3-4660-890A-DD72EDCD4E0D}" srcOrd="0" destOrd="0" presId="urn:microsoft.com/office/officeart/2005/8/layout/vList2"/>
    <dgm:cxn modelId="{79111329-13A5-4D2C-9D6C-CB902C949E2F}" srcId="{F23DE2AC-9087-41C1-A3EE-F3540ADE971A}" destId="{BD18DDA5-907D-4B84-B246-BAE07B2D4FBD}" srcOrd="2" destOrd="0" parTransId="{59AD2F43-C3FE-49D8-83B2-91023A24E502}" sibTransId="{99E4255E-1B9B-4FEC-B980-9D199D451A0A}"/>
    <dgm:cxn modelId="{826A8072-C0FC-42F9-A6D8-4795825BA342}" type="presOf" srcId="{F23DE2AC-9087-41C1-A3EE-F3540ADE971A}" destId="{852EE9EA-5D49-4832-A71E-E61E9086BE57}" srcOrd="0" destOrd="0" presId="urn:microsoft.com/office/officeart/2005/8/layout/vList2"/>
    <dgm:cxn modelId="{7273CDB4-B5AF-4279-B08D-BA73A71F10DB}" type="presOf" srcId="{BD18DDA5-907D-4B84-B246-BAE07B2D4FBD}" destId="{E95D733B-930F-4671-A9F3-0A31F46D66B0}" srcOrd="0" destOrd="0" presId="urn:microsoft.com/office/officeart/2005/8/layout/vList2"/>
    <dgm:cxn modelId="{EB8CCFB6-C4A3-4CC8-A4F7-23EBDFCB59C3}" srcId="{F23DE2AC-9087-41C1-A3EE-F3540ADE971A}" destId="{A5E8B6B1-3E34-4852-880C-5281A936F301}" srcOrd="0" destOrd="0" parTransId="{B639FB43-6106-45AE-A5D4-3325385B0212}" sibTransId="{0D697716-66D8-46FD-AC9A-8061A11451F7}"/>
    <dgm:cxn modelId="{D363ACE0-E48B-4932-A6F2-861718203835}" type="presOf" srcId="{A5E8B6B1-3E34-4852-880C-5281A936F301}" destId="{4C83CBAE-B9BD-49F5-A3D5-2F180E6ABF8F}" srcOrd="0" destOrd="0" presId="urn:microsoft.com/office/officeart/2005/8/layout/vList2"/>
    <dgm:cxn modelId="{316525EE-5BEB-4F56-B411-2ABE69D7E02C}" srcId="{F23DE2AC-9087-41C1-A3EE-F3540ADE971A}" destId="{1FE0E055-B4E7-42A2-9A0E-3F783754B3DE}" srcOrd="1" destOrd="0" parTransId="{8B8B3037-E99E-46E7-9B57-97FEC45DFEA2}" sibTransId="{9BDD2506-E786-4025-80E5-80976A718C60}"/>
    <dgm:cxn modelId="{E9DCB344-24D7-4155-9F90-411DBD2524EF}" type="presParOf" srcId="{852EE9EA-5D49-4832-A71E-E61E9086BE57}" destId="{4C83CBAE-B9BD-49F5-A3D5-2F180E6ABF8F}" srcOrd="0" destOrd="0" presId="urn:microsoft.com/office/officeart/2005/8/layout/vList2"/>
    <dgm:cxn modelId="{34D067B7-C74D-4420-91B9-2D5DF3BC54EC}" type="presParOf" srcId="{852EE9EA-5D49-4832-A71E-E61E9086BE57}" destId="{7EA70C0E-D048-4A4C-8E2E-0D19FA573D82}" srcOrd="1" destOrd="0" presId="urn:microsoft.com/office/officeart/2005/8/layout/vList2"/>
    <dgm:cxn modelId="{05B39B59-A543-4E4D-9990-6C0E73B8B6EF}" type="presParOf" srcId="{852EE9EA-5D49-4832-A71E-E61E9086BE57}" destId="{DBFFD824-88C3-4660-890A-DD72EDCD4E0D}" srcOrd="2" destOrd="0" presId="urn:microsoft.com/office/officeart/2005/8/layout/vList2"/>
    <dgm:cxn modelId="{A2A976AB-C7B0-4CD7-815B-B42062F66887}" type="presParOf" srcId="{852EE9EA-5D49-4832-A71E-E61E9086BE57}" destId="{8A547A55-D604-4791-AEC5-793CE47B14B0}" srcOrd="3" destOrd="0" presId="urn:microsoft.com/office/officeart/2005/8/layout/vList2"/>
    <dgm:cxn modelId="{2D22D153-97BF-4AB5-967E-F4B1BECBB6E8}" type="presParOf" srcId="{852EE9EA-5D49-4832-A71E-E61E9086BE57}" destId="{E95D733B-930F-4671-A9F3-0A31F46D66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58380-0890-42AB-A0F1-236CD69A3E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436B1D-5940-4587-AD86-AD8A31D77523}">
      <dgm:prSet/>
      <dgm:spPr/>
      <dgm:t>
        <a:bodyPr/>
        <a:lstStyle/>
        <a:p>
          <a:r>
            <a:rPr lang="fi-FI"/>
            <a:t>Erillinen oma tutkinto-ohjelma vain TAMK:ssa </a:t>
          </a:r>
          <a:endParaRPr lang="en-US"/>
        </a:p>
      </dgm:t>
    </dgm:pt>
    <dgm:pt modelId="{1EC28689-8C2E-4011-AD74-4F02206342A1}" type="parTrans" cxnId="{66AAC7B8-3928-418D-B138-02DA05075F04}">
      <dgm:prSet/>
      <dgm:spPr/>
      <dgm:t>
        <a:bodyPr/>
        <a:lstStyle/>
        <a:p>
          <a:endParaRPr lang="en-US"/>
        </a:p>
      </dgm:t>
    </dgm:pt>
    <dgm:pt modelId="{52623CA0-7069-4693-ADA0-6DF6E404EE7D}" type="sibTrans" cxnId="{66AAC7B8-3928-418D-B138-02DA05075F04}">
      <dgm:prSet/>
      <dgm:spPr/>
      <dgm:t>
        <a:bodyPr/>
        <a:lstStyle/>
        <a:p>
          <a:endParaRPr lang="en-US"/>
        </a:p>
      </dgm:t>
    </dgm:pt>
    <dgm:pt modelId="{BC9E0F75-47D2-4E8C-9CB1-D8F410AD4B5A}">
      <dgm:prSet/>
      <dgm:spPr/>
      <dgm:t>
        <a:bodyPr/>
        <a:lstStyle/>
        <a:p>
          <a:r>
            <a:rPr lang="fi-FI"/>
            <a:t>Aiemmin oli Metropoliassa, mutta yhdistetty Sähkö ja automaatiotekniikan tutkinto-ohjelmaan</a:t>
          </a:r>
          <a:endParaRPr lang="en-US"/>
        </a:p>
      </dgm:t>
    </dgm:pt>
    <dgm:pt modelId="{205BA055-A956-4AC8-BAE3-6261D27F089C}" type="parTrans" cxnId="{37BC4EE7-D99D-4C87-81CA-564E06C77821}">
      <dgm:prSet/>
      <dgm:spPr/>
      <dgm:t>
        <a:bodyPr/>
        <a:lstStyle/>
        <a:p>
          <a:endParaRPr lang="en-US"/>
        </a:p>
      </dgm:t>
    </dgm:pt>
    <dgm:pt modelId="{F436EABD-E518-46CD-AED1-6C2AFBB28AF0}" type="sibTrans" cxnId="{37BC4EE7-D99D-4C87-81CA-564E06C77821}">
      <dgm:prSet/>
      <dgm:spPr/>
      <dgm:t>
        <a:bodyPr/>
        <a:lstStyle/>
        <a:p>
          <a:endParaRPr lang="en-US"/>
        </a:p>
      </dgm:t>
    </dgm:pt>
    <dgm:pt modelId="{D95A74E1-399C-45B4-9C55-42EBEF7DA1B6}">
      <dgm:prSet/>
      <dgm:spPr/>
      <dgm:t>
        <a:bodyPr/>
        <a:lstStyle/>
        <a:p>
          <a:r>
            <a:rPr lang="fi-FI"/>
            <a:t>Muissa ammattikorkeakouluissa sähkövoimatekniikan koulutuksen osana</a:t>
          </a:r>
          <a:endParaRPr lang="en-US"/>
        </a:p>
      </dgm:t>
    </dgm:pt>
    <dgm:pt modelId="{40479CCF-35E4-4BD8-B469-6EEF29E5871F}" type="parTrans" cxnId="{37A44F3C-37AC-4B34-8722-20C34F3A8841}">
      <dgm:prSet/>
      <dgm:spPr/>
      <dgm:t>
        <a:bodyPr/>
        <a:lstStyle/>
        <a:p>
          <a:endParaRPr lang="en-US"/>
        </a:p>
      </dgm:t>
    </dgm:pt>
    <dgm:pt modelId="{EC77B15E-E42F-4DF3-ABDF-F73E10A1C860}" type="sibTrans" cxnId="{37A44F3C-37AC-4B34-8722-20C34F3A8841}">
      <dgm:prSet/>
      <dgm:spPr/>
      <dgm:t>
        <a:bodyPr/>
        <a:lstStyle/>
        <a:p>
          <a:endParaRPr lang="en-US"/>
        </a:p>
      </dgm:t>
    </dgm:pt>
    <dgm:pt modelId="{0492C8E7-1A5D-4036-8642-65BA64A82646}">
      <dgm:prSet/>
      <dgm:spPr/>
      <dgm:t>
        <a:bodyPr/>
        <a:lstStyle/>
        <a:p>
          <a:r>
            <a:rPr lang="fi-FI"/>
            <a:t>Hakukohteena Sähkö- ja automaatiotekniikan tutkinto-ohjelmat</a:t>
          </a:r>
          <a:endParaRPr lang="en-US"/>
        </a:p>
      </dgm:t>
    </dgm:pt>
    <dgm:pt modelId="{91DB0453-7E9D-45A9-B106-0899449BDAFC}" type="parTrans" cxnId="{D0BE42A8-F3C0-4DD9-92F2-59E5E439B909}">
      <dgm:prSet/>
      <dgm:spPr/>
      <dgm:t>
        <a:bodyPr/>
        <a:lstStyle/>
        <a:p>
          <a:endParaRPr lang="en-US"/>
        </a:p>
      </dgm:t>
    </dgm:pt>
    <dgm:pt modelId="{E98B2827-9857-49BA-BEFF-19364D385B2C}" type="sibTrans" cxnId="{D0BE42A8-F3C0-4DD9-92F2-59E5E439B909}">
      <dgm:prSet/>
      <dgm:spPr/>
      <dgm:t>
        <a:bodyPr/>
        <a:lstStyle/>
        <a:p>
          <a:endParaRPr lang="en-US"/>
        </a:p>
      </dgm:t>
    </dgm:pt>
    <dgm:pt modelId="{B333F30A-316E-47D6-8D8D-8159B324554E}">
      <dgm:prSet/>
      <dgm:spPr/>
      <dgm:t>
        <a:bodyPr/>
        <a:lstStyle/>
        <a:p>
          <a:r>
            <a:rPr lang="fi-FI"/>
            <a:t>Sähköalan koulutus </a:t>
          </a:r>
          <a:endParaRPr lang="en-US"/>
        </a:p>
      </dgm:t>
    </dgm:pt>
    <dgm:pt modelId="{1F5782D5-6397-4D18-AE29-D6426703275E}" type="parTrans" cxnId="{7A8B60DF-4937-42AF-9C75-16594147B713}">
      <dgm:prSet/>
      <dgm:spPr/>
      <dgm:t>
        <a:bodyPr/>
        <a:lstStyle/>
        <a:p>
          <a:endParaRPr lang="en-US"/>
        </a:p>
      </dgm:t>
    </dgm:pt>
    <dgm:pt modelId="{DB92BA36-7DA0-48AF-899D-5D948A33D509}" type="sibTrans" cxnId="{7A8B60DF-4937-42AF-9C75-16594147B713}">
      <dgm:prSet/>
      <dgm:spPr/>
      <dgm:t>
        <a:bodyPr/>
        <a:lstStyle/>
        <a:p>
          <a:endParaRPr lang="en-US"/>
        </a:p>
      </dgm:t>
    </dgm:pt>
    <dgm:pt modelId="{143430F7-472C-4528-A0F4-497FE10DD8EC}">
      <dgm:prSet/>
      <dgm:spPr/>
      <dgm:t>
        <a:bodyPr/>
        <a:lstStyle/>
        <a:p>
          <a:r>
            <a:rPr lang="fi-FI"/>
            <a:t>Sähköpätevyysvaatimus saavutetaan kun vähintään 45 op:tä nimettyjä opintoja</a:t>
          </a:r>
          <a:endParaRPr lang="en-US"/>
        </a:p>
      </dgm:t>
    </dgm:pt>
    <dgm:pt modelId="{B298AC4A-309A-4737-A68B-9D485118D07A}" type="parTrans" cxnId="{32148764-A801-4713-BE9A-5699301AEC9F}">
      <dgm:prSet/>
      <dgm:spPr/>
      <dgm:t>
        <a:bodyPr/>
        <a:lstStyle/>
        <a:p>
          <a:endParaRPr lang="en-US"/>
        </a:p>
      </dgm:t>
    </dgm:pt>
    <dgm:pt modelId="{84BA24BA-48E9-49D1-B5DB-0700EFF529ED}" type="sibTrans" cxnId="{32148764-A801-4713-BE9A-5699301AEC9F}">
      <dgm:prSet/>
      <dgm:spPr/>
      <dgm:t>
        <a:bodyPr/>
        <a:lstStyle/>
        <a:p>
          <a:endParaRPr lang="en-US"/>
        </a:p>
      </dgm:t>
    </dgm:pt>
    <dgm:pt modelId="{0EAE3C51-5526-47DE-A140-5A05208D4652}">
      <dgm:prSet/>
      <dgm:spPr/>
      <dgm:t>
        <a:bodyPr/>
        <a:lstStyle/>
        <a:p>
          <a:r>
            <a:rPr lang="fi-FI"/>
            <a:t>Yleisesti vähän yhteistyötä muiden koulutusten kanssa</a:t>
          </a:r>
          <a:endParaRPr lang="en-US"/>
        </a:p>
      </dgm:t>
    </dgm:pt>
    <dgm:pt modelId="{D9D2024B-9AB9-4B31-AF1F-D9BF1BBD1586}" type="parTrans" cxnId="{FA33D2D9-0A4F-4468-8D43-8C640C2BFD3A}">
      <dgm:prSet/>
      <dgm:spPr/>
      <dgm:t>
        <a:bodyPr/>
        <a:lstStyle/>
        <a:p>
          <a:endParaRPr lang="en-US"/>
        </a:p>
      </dgm:t>
    </dgm:pt>
    <dgm:pt modelId="{A9D5286D-8176-44BB-8CA7-6EDAA8C9ED40}" type="sibTrans" cxnId="{FA33D2D9-0A4F-4468-8D43-8C640C2BFD3A}">
      <dgm:prSet/>
      <dgm:spPr/>
      <dgm:t>
        <a:bodyPr/>
        <a:lstStyle/>
        <a:p>
          <a:endParaRPr lang="en-US"/>
        </a:p>
      </dgm:t>
    </dgm:pt>
    <dgm:pt modelId="{065CD4B9-760D-4038-84F5-C0A4BE44605A}">
      <dgm:prSet/>
      <dgm:spPr/>
      <dgm:t>
        <a:bodyPr/>
        <a:lstStyle/>
        <a:p>
          <a:r>
            <a:rPr lang="fi-FI"/>
            <a:t>TAMK:n malli tosin poikkeus</a:t>
          </a:r>
          <a:endParaRPr lang="en-US"/>
        </a:p>
      </dgm:t>
    </dgm:pt>
    <dgm:pt modelId="{BEA7CE83-13A3-4CA5-83B0-1E9737894189}" type="parTrans" cxnId="{48A67D15-FF59-4C09-8FD0-3C698B224FAB}">
      <dgm:prSet/>
      <dgm:spPr/>
      <dgm:t>
        <a:bodyPr/>
        <a:lstStyle/>
        <a:p>
          <a:endParaRPr lang="en-US"/>
        </a:p>
      </dgm:t>
    </dgm:pt>
    <dgm:pt modelId="{267C528A-FC6D-4E77-8CD7-85ABACF1027C}" type="sibTrans" cxnId="{48A67D15-FF59-4C09-8FD0-3C698B224FAB}">
      <dgm:prSet/>
      <dgm:spPr/>
      <dgm:t>
        <a:bodyPr/>
        <a:lstStyle/>
        <a:p>
          <a:endParaRPr lang="en-US"/>
        </a:p>
      </dgm:t>
    </dgm:pt>
    <dgm:pt modelId="{969BE306-6E92-4358-BBB4-E28B2C65DF74}" type="pres">
      <dgm:prSet presAssocID="{69A58380-0890-42AB-A0F1-236CD69A3EF5}" presName="linear" presStyleCnt="0">
        <dgm:presLayoutVars>
          <dgm:animLvl val="lvl"/>
          <dgm:resizeHandles val="exact"/>
        </dgm:presLayoutVars>
      </dgm:prSet>
      <dgm:spPr/>
    </dgm:pt>
    <dgm:pt modelId="{709683B2-24A9-4C73-8F9B-302B7A7BFA67}" type="pres">
      <dgm:prSet presAssocID="{5C436B1D-5940-4587-AD86-AD8A31D77523}" presName="parentText" presStyleLbl="node1" presStyleIdx="0" presStyleCnt="4">
        <dgm:presLayoutVars>
          <dgm:chMax val="0"/>
          <dgm:bulletEnabled val="1"/>
        </dgm:presLayoutVars>
      </dgm:prSet>
      <dgm:spPr/>
    </dgm:pt>
    <dgm:pt modelId="{A2469234-A02A-4683-AFB5-CFEA098F5BE6}" type="pres">
      <dgm:prSet presAssocID="{5C436B1D-5940-4587-AD86-AD8A31D77523}" presName="childText" presStyleLbl="revTx" presStyleIdx="0" presStyleCnt="4">
        <dgm:presLayoutVars>
          <dgm:bulletEnabled val="1"/>
        </dgm:presLayoutVars>
      </dgm:prSet>
      <dgm:spPr/>
    </dgm:pt>
    <dgm:pt modelId="{33DD8BED-40AA-476F-B1D0-4FEE8C1EAE85}" type="pres">
      <dgm:prSet presAssocID="{D95A74E1-399C-45B4-9C55-42EBEF7DA1B6}" presName="parentText" presStyleLbl="node1" presStyleIdx="1" presStyleCnt="4">
        <dgm:presLayoutVars>
          <dgm:chMax val="0"/>
          <dgm:bulletEnabled val="1"/>
        </dgm:presLayoutVars>
      </dgm:prSet>
      <dgm:spPr/>
    </dgm:pt>
    <dgm:pt modelId="{952320A3-48D4-4AAE-B98F-0133ED848194}" type="pres">
      <dgm:prSet presAssocID="{D95A74E1-399C-45B4-9C55-42EBEF7DA1B6}" presName="childText" presStyleLbl="revTx" presStyleIdx="1" presStyleCnt="4">
        <dgm:presLayoutVars>
          <dgm:bulletEnabled val="1"/>
        </dgm:presLayoutVars>
      </dgm:prSet>
      <dgm:spPr/>
    </dgm:pt>
    <dgm:pt modelId="{6D436355-A65E-461C-8FE2-B9BA2E5BA490}" type="pres">
      <dgm:prSet presAssocID="{B333F30A-316E-47D6-8D8D-8159B324554E}" presName="parentText" presStyleLbl="node1" presStyleIdx="2" presStyleCnt="4">
        <dgm:presLayoutVars>
          <dgm:chMax val="0"/>
          <dgm:bulletEnabled val="1"/>
        </dgm:presLayoutVars>
      </dgm:prSet>
      <dgm:spPr/>
    </dgm:pt>
    <dgm:pt modelId="{94E57D91-85BE-4733-8EA3-168F57766A44}" type="pres">
      <dgm:prSet presAssocID="{B333F30A-316E-47D6-8D8D-8159B324554E}" presName="childText" presStyleLbl="revTx" presStyleIdx="2" presStyleCnt="4">
        <dgm:presLayoutVars>
          <dgm:bulletEnabled val="1"/>
        </dgm:presLayoutVars>
      </dgm:prSet>
      <dgm:spPr/>
    </dgm:pt>
    <dgm:pt modelId="{2C7EFBE4-5120-4E00-832D-7A5932C16974}" type="pres">
      <dgm:prSet presAssocID="{0EAE3C51-5526-47DE-A140-5A05208D4652}" presName="parentText" presStyleLbl="node1" presStyleIdx="3" presStyleCnt="4">
        <dgm:presLayoutVars>
          <dgm:chMax val="0"/>
          <dgm:bulletEnabled val="1"/>
        </dgm:presLayoutVars>
      </dgm:prSet>
      <dgm:spPr/>
    </dgm:pt>
    <dgm:pt modelId="{1D718482-A286-47D5-A182-D9D3F03D93CC}" type="pres">
      <dgm:prSet presAssocID="{0EAE3C51-5526-47DE-A140-5A05208D4652}" presName="childText" presStyleLbl="revTx" presStyleIdx="3" presStyleCnt="4">
        <dgm:presLayoutVars>
          <dgm:bulletEnabled val="1"/>
        </dgm:presLayoutVars>
      </dgm:prSet>
      <dgm:spPr/>
    </dgm:pt>
  </dgm:ptLst>
  <dgm:cxnLst>
    <dgm:cxn modelId="{76F95F10-789F-4CA3-B33B-75901F8192D8}" type="presOf" srcId="{0EAE3C51-5526-47DE-A140-5A05208D4652}" destId="{2C7EFBE4-5120-4E00-832D-7A5932C16974}" srcOrd="0" destOrd="0" presId="urn:microsoft.com/office/officeart/2005/8/layout/vList2"/>
    <dgm:cxn modelId="{48A67D15-FF59-4C09-8FD0-3C698B224FAB}" srcId="{0EAE3C51-5526-47DE-A140-5A05208D4652}" destId="{065CD4B9-760D-4038-84F5-C0A4BE44605A}" srcOrd="0" destOrd="0" parTransId="{BEA7CE83-13A3-4CA5-83B0-1E9737894189}" sibTransId="{267C528A-FC6D-4E77-8CD7-85ABACF1027C}"/>
    <dgm:cxn modelId="{781D8F18-DC72-4B4A-B8A3-98196B4F2892}" type="presOf" srcId="{143430F7-472C-4528-A0F4-497FE10DD8EC}" destId="{94E57D91-85BE-4733-8EA3-168F57766A44}" srcOrd="0" destOrd="0" presId="urn:microsoft.com/office/officeart/2005/8/layout/vList2"/>
    <dgm:cxn modelId="{8EA45F31-3838-4291-AE27-4772B3A10333}" type="presOf" srcId="{0492C8E7-1A5D-4036-8642-65BA64A82646}" destId="{952320A3-48D4-4AAE-B98F-0133ED848194}" srcOrd="0" destOrd="0" presId="urn:microsoft.com/office/officeart/2005/8/layout/vList2"/>
    <dgm:cxn modelId="{37A44F3C-37AC-4B34-8722-20C34F3A8841}" srcId="{69A58380-0890-42AB-A0F1-236CD69A3EF5}" destId="{D95A74E1-399C-45B4-9C55-42EBEF7DA1B6}" srcOrd="1" destOrd="0" parTransId="{40479CCF-35E4-4BD8-B469-6EEF29E5871F}" sibTransId="{EC77B15E-E42F-4DF3-ABDF-F73E10A1C860}"/>
    <dgm:cxn modelId="{EC22605F-088E-45E2-9200-ABF76952419C}" type="presOf" srcId="{69A58380-0890-42AB-A0F1-236CD69A3EF5}" destId="{969BE306-6E92-4358-BBB4-E28B2C65DF74}" srcOrd="0" destOrd="0" presId="urn:microsoft.com/office/officeart/2005/8/layout/vList2"/>
    <dgm:cxn modelId="{32148764-A801-4713-BE9A-5699301AEC9F}" srcId="{B333F30A-316E-47D6-8D8D-8159B324554E}" destId="{143430F7-472C-4528-A0F4-497FE10DD8EC}" srcOrd="0" destOrd="0" parTransId="{B298AC4A-309A-4737-A68B-9D485118D07A}" sibTransId="{84BA24BA-48E9-49D1-B5DB-0700EFF529ED}"/>
    <dgm:cxn modelId="{02A27C72-B70E-4332-9514-15BE6C26AF3D}" type="presOf" srcId="{5C436B1D-5940-4587-AD86-AD8A31D77523}" destId="{709683B2-24A9-4C73-8F9B-302B7A7BFA67}" srcOrd="0" destOrd="0" presId="urn:microsoft.com/office/officeart/2005/8/layout/vList2"/>
    <dgm:cxn modelId="{0912258E-4D90-4C61-A7CF-49AD45AF0780}" type="presOf" srcId="{065CD4B9-760D-4038-84F5-C0A4BE44605A}" destId="{1D718482-A286-47D5-A182-D9D3F03D93CC}" srcOrd="0" destOrd="0" presId="urn:microsoft.com/office/officeart/2005/8/layout/vList2"/>
    <dgm:cxn modelId="{E3938796-C37E-4F8A-A4EC-70D67DD56262}" type="presOf" srcId="{D95A74E1-399C-45B4-9C55-42EBEF7DA1B6}" destId="{33DD8BED-40AA-476F-B1D0-4FEE8C1EAE85}" srcOrd="0" destOrd="0" presId="urn:microsoft.com/office/officeart/2005/8/layout/vList2"/>
    <dgm:cxn modelId="{CDAA8A97-D4B4-42FB-96E5-470B145CE40E}" type="presOf" srcId="{BC9E0F75-47D2-4E8C-9CB1-D8F410AD4B5A}" destId="{A2469234-A02A-4683-AFB5-CFEA098F5BE6}" srcOrd="0" destOrd="0" presId="urn:microsoft.com/office/officeart/2005/8/layout/vList2"/>
    <dgm:cxn modelId="{D0BE42A8-F3C0-4DD9-92F2-59E5E439B909}" srcId="{D95A74E1-399C-45B4-9C55-42EBEF7DA1B6}" destId="{0492C8E7-1A5D-4036-8642-65BA64A82646}" srcOrd="0" destOrd="0" parTransId="{91DB0453-7E9D-45A9-B106-0899449BDAFC}" sibTransId="{E98B2827-9857-49BA-BEFF-19364D385B2C}"/>
    <dgm:cxn modelId="{66AAC7B8-3928-418D-B138-02DA05075F04}" srcId="{69A58380-0890-42AB-A0F1-236CD69A3EF5}" destId="{5C436B1D-5940-4587-AD86-AD8A31D77523}" srcOrd="0" destOrd="0" parTransId="{1EC28689-8C2E-4011-AD74-4F02206342A1}" sibTransId="{52623CA0-7069-4693-ADA0-6DF6E404EE7D}"/>
    <dgm:cxn modelId="{7B9D46CE-57FD-48AE-A4F8-DE88CB1284BE}" type="presOf" srcId="{B333F30A-316E-47D6-8D8D-8159B324554E}" destId="{6D436355-A65E-461C-8FE2-B9BA2E5BA490}" srcOrd="0" destOrd="0" presId="urn:microsoft.com/office/officeart/2005/8/layout/vList2"/>
    <dgm:cxn modelId="{FA33D2D9-0A4F-4468-8D43-8C640C2BFD3A}" srcId="{69A58380-0890-42AB-A0F1-236CD69A3EF5}" destId="{0EAE3C51-5526-47DE-A140-5A05208D4652}" srcOrd="3" destOrd="0" parTransId="{D9D2024B-9AB9-4B31-AF1F-D9BF1BBD1586}" sibTransId="{A9D5286D-8176-44BB-8CA7-6EDAA8C9ED40}"/>
    <dgm:cxn modelId="{7A8B60DF-4937-42AF-9C75-16594147B713}" srcId="{69A58380-0890-42AB-A0F1-236CD69A3EF5}" destId="{B333F30A-316E-47D6-8D8D-8159B324554E}" srcOrd="2" destOrd="0" parTransId="{1F5782D5-6397-4D18-AE29-D6426703275E}" sibTransId="{DB92BA36-7DA0-48AF-899D-5D948A33D509}"/>
    <dgm:cxn modelId="{37BC4EE7-D99D-4C87-81CA-564E06C77821}" srcId="{5C436B1D-5940-4587-AD86-AD8A31D77523}" destId="{BC9E0F75-47D2-4E8C-9CB1-D8F410AD4B5A}" srcOrd="0" destOrd="0" parTransId="{205BA055-A956-4AC8-BAE3-6261D27F089C}" sibTransId="{F436EABD-E518-46CD-AED1-6C2AFBB28AF0}"/>
    <dgm:cxn modelId="{578C521C-577A-4052-B34B-A556B16C4CD3}" type="presParOf" srcId="{969BE306-6E92-4358-BBB4-E28B2C65DF74}" destId="{709683B2-24A9-4C73-8F9B-302B7A7BFA67}" srcOrd="0" destOrd="0" presId="urn:microsoft.com/office/officeart/2005/8/layout/vList2"/>
    <dgm:cxn modelId="{D04AF343-E18A-447F-809C-5B7A192E454D}" type="presParOf" srcId="{969BE306-6E92-4358-BBB4-E28B2C65DF74}" destId="{A2469234-A02A-4683-AFB5-CFEA098F5BE6}" srcOrd="1" destOrd="0" presId="urn:microsoft.com/office/officeart/2005/8/layout/vList2"/>
    <dgm:cxn modelId="{E7F83575-B2B8-4004-B9B8-0F59A7F21DBC}" type="presParOf" srcId="{969BE306-6E92-4358-BBB4-E28B2C65DF74}" destId="{33DD8BED-40AA-476F-B1D0-4FEE8C1EAE85}" srcOrd="2" destOrd="0" presId="urn:microsoft.com/office/officeart/2005/8/layout/vList2"/>
    <dgm:cxn modelId="{2634ECBE-0CF6-4E6D-849A-67C2312BCDB6}" type="presParOf" srcId="{969BE306-6E92-4358-BBB4-E28B2C65DF74}" destId="{952320A3-48D4-4AAE-B98F-0133ED848194}" srcOrd="3" destOrd="0" presId="urn:microsoft.com/office/officeart/2005/8/layout/vList2"/>
    <dgm:cxn modelId="{A4E86C75-705B-4B93-86FB-237457AE0285}" type="presParOf" srcId="{969BE306-6E92-4358-BBB4-E28B2C65DF74}" destId="{6D436355-A65E-461C-8FE2-B9BA2E5BA490}" srcOrd="4" destOrd="0" presId="urn:microsoft.com/office/officeart/2005/8/layout/vList2"/>
    <dgm:cxn modelId="{FDB4281E-C5C5-451F-A2B3-CE2D7BCE65DD}" type="presParOf" srcId="{969BE306-6E92-4358-BBB4-E28B2C65DF74}" destId="{94E57D91-85BE-4733-8EA3-168F57766A44}" srcOrd="5" destOrd="0" presId="urn:microsoft.com/office/officeart/2005/8/layout/vList2"/>
    <dgm:cxn modelId="{619EB07E-AC7E-4EC0-ACDC-2ECBD5D605F2}" type="presParOf" srcId="{969BE306-6E92-4358-BBB4-E28B2C65DF74}" destId="{2C7EFBE4-5120-4E00-832D-7A5932C16974}" srcOrd="6" destOrd="0" presId="urn:microsoft.com/office/officeart/2005/8/layout/vList2"/>
    <dgm:cxn modelId="{72707AE2-6A28-423D-BE35-3E5FA978AE4A}" type="presParOf" srcId="{969BE306-6E92-4358-BBB4-E28B2C65DF74}" destId="{1D718482-A286-47D5-A182-D9D3F03D93C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D3F2B-1731-4412-90AE-2FFD5680E48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i-FI"/>
        </a:p>
      </dgm:t>
    </dgm:pt>
    <dgm:pt modelId="{B25A5931-B6F8-4D76-8701-65DFA9D3718F}">
      <dgm:prSet phldrT="[Teksti]"/>
      <dgm:spPr/>
      <dgm:t>
        <a:bodyPr/>
        <a:lstStyle/>
        <a:p>
          <a:r>
            <a:rPr lang="fi-FI"/>
            <a:t>Talotekniikka, insinööri (AMK)</a:t>
          </a:r>
        </a:p>
      </dgm:t>
    </dgm:pt>
    <dgm:pt modelId="{817954A1-A6AB-47A5-83B0-E0C19FA2A6F6}" type="parTrans" cxnId="{9471D9B3-3141-4566-A455-E42C958F10E5}">
      <dgm:prSet/>
      <dgm:spPr/>
      <dgm:t>
        <a:bodyPr/>
        <a:lstStyle/>
        <a:p>
          <a:endParaRPr lang="fi-FI"/>
        </a:p>
      </dgm:t>
    </dgm:pt>
    <dgm:pt modelId="{918B5D46-A6A5-4A87-9E35-438D82616D87}" type="sibTrans" cxnId="{9471D9B3-3141-4566-A455-E42C958F10E5}">
      <dgm:prSet/>
      <dgm:spPr/>
      <dgm:t>
        <a:bodyPr/>
        <a:lstStyle/>
        <a:p>
          <a:endParaRPr lang="fi-FI"/>
        </a:p>
      </dgm:t>
    </dgm:pt>
    <dgm:pt modelId="{89D51CB3-EB06-4B90-9059-799DA8BDCBA1}">
      <dgm:prSet phldrT="[Teksti]"/>
      <dgm:spPr/>
      <dgm:t>
        <a:bodyPr/>
        <a:lstStyle/>
        <a:p>
          <a:r>
            <a:rPr lang="fi-FI"/>
            <a:t>Sähköinen talotekniikka</a:t>
          </a:r>
        </a:p>
      </dgm:t>
    </dgm:pt>
    <dgm:pt modelId="{5075C88C-348F-43EA-9069-89BEFE995AE6}" type="parTrans" cxnId="{83E65E21-592D-4499-B44D-2E608340BE6B}">
      <dgm:prSet/>
      <dgm:spPr/>
      <dgm:t>
        <a:bodyPr/>
        <a:lstStyle/>
        <a:p>
          <a:endParaRPr lang="fi-FI"/>
        </a:p>
      </dgm:t>
    </dgm:pt>
    <dgm:pt modelId="{D5145D6A-9461-47AF-8214-A4CF6B288B74}" type="sibTrans" cxnId="{83E65E21-592D-4499-B44D-2E608340BE6B}">
      <dgm:prSet/>
      <dgm:spPr/>
      <dgm:t>
        <a:bodyPr/>
        <a:lstStyle/>
        <a:p>
          <a:endParaRPr lang="fi-FI"/>
        </a:p>
      </dgm:t>
    </dgm:pt>
    <dgm:pt modelId="{159FEA32-849A-427B-A21F-EFB7887F1F92}">
      <dgm:prSet phldrT="[Teksti]"/>
      <dgm:spPr/>
      <dgm:t>
        <a:bodyPr/>
        <a:lstStyle/>
        <a:p>
          <a:r>
            <a:rPr lang="fi-FI"/>
            <a:t>LVI-talotekniikka</a:t>
          </a:r>
        </a:p>
      </dgm:t>
    </dgm:pt>
    <dgm:pt modelId="{2231FA55-65FE-424E-A3CA-A146C0729670}" type="parTrans" cxnId="{AEC490A4-B8F6-4F1D-A341-E9816E81EBD2}">
      <dgm:prSet/>
      <dgm:spPr/>
      <dgm:t>
        <a:bodyPr/>
        <a:lstStyle/>
        <a:p>
          <a:endParaRPr lang="fi-FI"/>
        </a:p>
      </dgm:t>
    </dgm:pt>
    <dgm:pt modelId="{A7B378B4-D1D9-4895-BBC8-AAB5F2573615}" type="sibTrans" cxnId="{AEC490A4-B8F6-4F1D-A341-E9816E81EBD2}">
      <dgm:prSet/>
      <dgm:spPr/>
      <dgm:t>
        <a:bodyPr/>
        <a:lstStyle/>
        <a:p>
          <a:endParaRPr lang="fi-FI"/>
        </a:p>
      </dgm:t>
    </dgm:pt>
    <dgm:pt modelId="{3F33944E-7C49-4EA8-BF34-86A2C17F9DE6}" type="pres">
      <dgm:prSet presAssocID="{85AD3F2B-1731-4412-90AE-2FFD5680E487}" presName="hierChild1" presStyleCnt="0">
        <dgm:presLayoutVars>
          <dgm:orgChart val="1"/>
          <dgm:chPref val="1"/>
          <dgm:dir/>
          <dgm:animOne val="branch"/>
          <dgm:animLvl val="lvl"/>
          <dgm:resizeHandles/>
        </dgm:presLayoutVars>
      </dgm:prSet>
      <dgm:spPr/>
    </dgm:pt>
    <dgm:pt modelId="{D86C7086-F840-4722-9E58-886387722ABC}" type="pres">
      <dgm:prSet presAssocID="{B25A5931-B6F8-4D76-8701-65DFA9D3718F}" presName="hierRoot1" presStyleCnt="0">
        <dgm:presLayoutVars>
          <dgm:hierBranch val="init"/>
        </dgm:presLayoutVars>
      </dgm:prSet>
      <dgm:spPr/>
    </dgm:pt>
    <dgm:pt modelId="{6000E068-6190-421F-A296-776CA7519497}" type="pres">
      <dgm:prSet presAssocID="{B25A5931-B6F8-4D76-8701-65DFA9D3718F}" presName="rootComposite1" presStyleCnt="0"/>
      <dgm:spPr/>
    </dgm:pt>
    <dgm:pt modelId="{FE2B8DEB-1DB5-4D53-804C-A6C5009D9A04}" type="pres">
      <dgm:prSet presAssocID="{B25A5931-B6F8-4D76-8701-65DFA9D3718F}" presName="rootText1" presStyleLbl="node0" presStyleIdx="0" presStyleCnt="1">
        <dgm:presLayoutVars>
          <dgm:chPref val="3"/>
        </dgm:presLayoutVars>
      </dgm:prSet>
      <dgm:spPr/>
    </dgm:pt>
    <dgm:pt modelId="{B08737EC-FE68-4FB1-8392-F8FBA7A2CC34}" type="pres">
      <dgm:prSet presAssocID="{B25A5931-B6F8-4D76-8701-65DFA9D3718F}" presName="rootConnector1" presStyleLbl="node1" presStyleIdx="0" presStyleCnt="0"/>
      <dgm:spPr/>
    </dgm:pt>
    <dgm:pt modelId="{87277A32-6D34-415F-8EE0-4B30C7938854}" type="pres">
      <dgm:prSet presAssocID="{B25A5931-B6F8-4D76-8701-65DFA9D3718F}" presName="hierChild2" presStyleCnt="0"/>
      <dgm:spPr/>
    </dgm:pt>
    <dgm:pt modelId="{457B08F2-F1D9-4902-A946-38829BA0FA74}" type="pres">
      <dgm:prSet presAssocID="{2231FA55-65FE-424E-A3CA-A146C0729670}" presName="Name37" presStyleLbl="parChTrans1D2" presStyleIdx="0" presStyleCnt="2"/>
      <dgm:spPr/>
    </dgm:pt>
    <dgm:pt modelId="{4750E1EE-FD37-4F5F-8B26-4C1A46E8AB60}" type="pres">
      <dgm:prSet presAssocID="{159FEA32-849A-427B-A21F-EFB7887F1F92}" presName="hierRoot2" presStyleCnt="0">
        <dgm:presLayoutVars>
          <dgm:hierBranch val="init"/>
        </dgm:presLayoutVars>
      </dgm:prSet>
      <dgm:spPr/>
    </dgm:pt>
    <dgm:pt modelId="{E9F058B6-2807-4356-ADB2-4A70E496A99C}" type="pres">
      <dgm:prSet presAssocID="{159FEA32-849A-427B-A21F-EFB7887F1F92}" presName="rootComposite" presStyleCnt="0"/>
      <dgm:spPr/>
    </dgm:pt>
    <dgm:pt modelId="{500980DE-871B-4817-8678-A315EA29FC54}" type="pres">
      <dgm:prSet presAssocID="{159FEA32-849A-427B-A21F-EFB7887F1F92}" presName="rootText" presStyleLbl="node2" presStyleIdx="0" presStyleCnt="2">
        <dgm:presLayoutVars>
          <dgm:chPref val="3"/>
        </dgm:presLayoutVars>
      </dgm:prSet>
      <dgm:spPr/>
    </dgm:pt>
    <dgm:pt modelId="{E051C63E-C32C-486A-9281-AE55F77FE1BC}" type="pres">
      <dgm:prSet presAssocID="{159FEA32-849A-427B-A21F-EFB7887F1F92}" presName="rootConnector" presStyleLbl="node2" presStyleIdx="0" presStyleCnt="2"/>
      <dgm:spPr/>
    </dgm:pt>
    <dgm:pt modelId="{3D9894AF-653E-4EC7-9F78-D7F30EDDBE42}" type="pres">
      <dgm:prSet presAssocID="{159FEA32-849A-427B-A21F-EFB7887F1F92}" presName="hierChild4" presStyleCnt="0"/>
      <dgm:spPr/>
    </dgm:pt>
    <dgm:pt modelId="{95D98B41-C6A7-4E2D-9CFC-31DDB8D3A9A9}" type="pres">
      <dgm:prSet presAssocID="{159FEA32-849A-427B-A21F-EFB7887F1F92}" presName="hierChild5" presStyleCnt="0"/>
      <dgm:spPr/>
    </dgm:pt>
    <dgm:pt modelId="{528467D4-181A-4D00-AC37-FD3A127405B3}" type="pres">
      <dgm:prSet presAssocID="{5075C88C-348F-43EA-9069-89BEFE995AE6}" presName="Name37" presStyleLbl="parChTrans1D2" presStyleIdx="1" presStyleCnt="2"/>
      <dgm:spPr/>
    </dgm:pt>
    <dgm:pt modelId="{CA3752EB-1C95-4710-A8E8-6843488DDC8B}" type="pres">
      <dgm:prSet presAssocID="{89D51CB3-EB06-4B90-9059-799DA8BDCBA1}" presName="hierRoot2" presStyleCnt="0">
        <dgm:presLayoutVars>
          <dgm:hierBranch val="init"/>
        </dgm:presLayoutVars>
      </dgm:prSet>
      <dgm:spPr/>
    </dgm:pt>
    <dgm:pt modelId="{9004C782-26BA-469B-ABC3-2A74D2D2295A}" type="pres">
      <dgm:prSet presAssocID="{89D51CB3-EB06-4B90-9059-799DA8BDCBA1}" presName="rootComposite" presStyleCnt="0"/>
      <dgm:spPr/>
    </dgm:pt>
    <dgm:pt modelId="{6EEB3260-BEBA-4813-A042-13F11921D91B}" type="pres">
      <dgm:prSet presAssocID="{89D51CB3-EB06-4B90-9059-799DA8BDCBA1}" presName="rootText" presStyleLbl="node2" presStyleIdx="1" presStyleCnt="2">
        <dgm:presLayoutVars>
          <dgm:chPref val="3"/>
        </dgm:presLayoutVars>
      </dgm:prSet>
      <dgm:spPr/>
    </dgm:pt>
    <dgm:pt modelId="{00131403-6BD3-4E50-82CD-24ECBB694581}" type="pres">
      <dgm:prSet presAssocID="{89D51CB3-EB06-4B90-9059-799DA8BDCBA1}" presName="rootConnector" presStyleLbl="node2" presStyleIdx="1" presStyleCnt="2"/>
      <dgm:spPr/>
    </dgm:pt>
    <dgm:pt modelId="{DC7F2FCC-FEA4-4908-9C63-3C89AAF2019B}" type="pres">
      <dgm:prSet presAssocID="{89D51CB3-EB06-4B90-9059-799DA8BDCBA1}" presName="hierChild4" presStyleCnt="0"/>
      <dgm:spPr/>
    </dgm:pt>
    <dgm:pt modelId="{F741BD4A-C43D-4FE2-A9AD-FF2739E32413}" type="pres">
      <dgm:prSet presAssocID="{89D51CB3-EB06-4B90-9059-799DA8BDCBA1}" presName="hierChild5" presStyleCnt="0"/>
      <dgm:spPr/>
    </dgm:pt>
    <dgm:pt modelId="{FD2EC0E7-90EC-48E7-91CE-F54D5782D4D7}" type="pres">
      <dgm:prSet presAssocID="{B25A5931-B6F8-4D76-8701-65DFA9D3718F}" presName="hierChild3" presStyleCnt="0"/>
      <dgm:spPr/>
    </dgm:pt>
  </dgm:ptLst>
  <dgm:cxnLst>
    <dgm:cxn modelId="{83E65E21-592D-4499-B44D-2E608340BE6B}" srcId="{B25A5931-B6F8-4D76-8701-65DFA9D3718F}" destId="{89D51CB3-EB06-4B90-9059-799DA8BDCBA1}" srcOrd="1" destOrd="0" parTransId="{5075C88C-348F-43EA-9069-89BEFE995AE6}" sibTransId="{D5145D6A-9461-47AF-8214-A4CF6B288B74}"/>
    <dgm:cxn modelId="{087A2024-A1B3-4423-9F5A-82B6199DD21A}" type="presOf" srcId="{B25A5931-B6F8-4D76-8701-65DFA9D3718F}" destId="{B08737EC-FE68-4FB1-8392-F8FBA7A2CC34}" srcOrd="1" destOrd="0" presId="urn:microsoft.com/office/officeart/2005/8/layout/orgChart1"/>
    <dgm:cxn modelId="{51C1D73D-E7EF-4F54-81A4-F6C1314E9CE1}" type="presOf" srcId="{89D51CB3-EB06-4B90-9059-799DA8BDCBA1}" destId="{00131403-6BD3-4E50-82CD-24ECBB694581}" srcOrd="1" destOrd="0" presId="urn:microsoft.com/office/officeart/2005/8/layout/orgChart1"/>
    <dgm:cxn modelId="{B158D74B-ED52-4C93-B3F3-8240C230751D}" type="presOf" srcId="{B25A5931-B6F8-4D76-8701-65DFA9D3718F}" destId="{FE2B8DEB-1DB5-4D53-804C-A6C5009D9A04}" srcOrd="0" destOrd="0" presId="urn:microsoft.com/office/officeart/2005/8/layout/orgChart1"/>
    <dgm:cxn modelId="{CEE16C89-3333-42ED-A889-0E4AC92DB489}" type="presOf" srcId="{2231FA55-65FE-424E-A3CA-A146C0729670}" destId="{457B08F2-F1D9-4902-A946-38829BA0FA74}" srcOrd="0" destOrd="0" presId="urn:microsoft.com/office/officeart/2005/8/layout/orgChart1"/>
    <dgm:cxn modelId="{AEC490A4-B8F6-4F1D-A341-E9816E81EBD2}" srcId="{B25A5931-B6F8-4D76-8701-65DFA9D3718F}" destId="{159FEA32-849A-427B-A21F-EFB7887F1F92}" srcOrd="0" destOrd="0" parTransId="{2231FA55-65FE-424E-A3CA-A146C0729670}" sibTransId="{A7B378B4-D1D9-4895-BBC8-AAB5F2573615}"/>
    <dgm:cxn modelId="{1BCDAEA7-981E-4C61-983A-BE2CF7BB29F7}" type="presOf" srcId="{159FEA32-849A-427B-A21F-EFB7887F1F92}" destId="{500980DE-871B-4817-8678-A315EA29FC54}" srcOrd="0" destOrd="0" presId="urn:microsoft.com/office/officeart/2005/8/layout/orgChart1"/>
    <dgm:cxn modelId="{9471D9B3-3141-4566-A455-E42C958F10E5}" srcId="{85AD3F2B-1731-4412-90AE-2FFD5680E487}" destId="{B25A5931-B6F8-4D76-8701-65DFA9D3718F}" srcOrd="0" destOrd="0" parTransId="{817954A1-A6AB-47A5-83B0-E0C19FA2A6F6}" sibTransId="{918B5D46-A6A5-4A87-9E35-438D82616D87}"/>
    <dgm:cxn modelId="{98F91EB7-F005-4833-8B96-0F34B4647372}" type="presOf" srcId="{5075C88C-348F-43EA-9069-89BEFE995AE6}" destId="{528467D4-181A-4D00-AC37-FD3A127405B3}" srcOrd="0" destOrd="0" presId="urn:microsoft.com/office/officeart/2005/8/layout/orgChart1"/>
    <dgm:cxn modelId="{3B2EADD8-3D13-4DF9-A1D0-E098B319AE6F}" type="presOf" srcId="{89D51CB3-EB06-4B90-9059-799DA8BDCBA1}" destId="{6EEB3260-BEBA-4813-A042-13F11921D91B}" srcOrd="0" destOrd="0" presId="urn:microsoft.com/office/officeart/2005/8/layout/orgChart1"/>
    <dgm:cxn modelId="{40D96FDE-DB0C-41FA-BA80-BF127012E96B}" type="presOf" srcId="{85AD3F2B-1731-4412-90AE-2FFD5680E487}" destId="{3F33944E-7C49-4EA8-BF34-86A2C17F9DE6}" srcOrd="0" destOrd="0" presId="urn:microsoft.com/office/officeart/2005/8/layout/orgChart1"/>
    <dgm:cxn modelId="{FE7464EB-2642-4581-B0C8-A124B0745FA7}" type="presOf" srcId="{159FEA32-849A-427B-A21F-EFB7887F1F92}" destId="{E051C63E-C32C-486A-9281-AE55F77FE1BC}" srcOrd="1" destOrd="0" presId="urn:microsoft.com/office/officeart/2005/8/layout/orgChart1"/>
    <dgm:cxn modelId="{CB881CA6-5206-4F6D-AE10-BBC58FA10DDC}" type="presParOf" srcId="{3F33944E-7C49-4EA8-BF34-86A2C17F9DE6}" destId="{D86C7086-F840-4722-9E58-886387722ABC}" srcOrd="0" destOrd="0" presId="urn:microsoft.com/office/officeart/2005/8/layout/orgChart1"/>
    <dgm:cxn modelId="{A4EC2B95-75E1-41A6-B8AB-91DEE8E45ED9}" type="presParOf" srcId="{D86C7086-F840-4722-9E58-886387722ABC}" destId="{6000E068-6190-421F-A296-776CA7519497}" srcOrd="0" destOrd="0" presId="urn:microsoft.com/office/officeart/2005/8/layout/orgChart1"/>
    <dgm:cxn modelId="{3ED7F33E-0D00-4345-987E-DA6E707799B0}" type="presParOf" srcId="{6000E068-6190-421F-A296-776CA7519497}" destId="{FE2B8DEB-1DB5-4D53-804C-A6C5009D9A04}" srcOrd="0" destOrd="0" presId="urn:microsoft.com/office/officeart/2005/8/layout/orgChart1"/>
    <dgm:cxn modelId="{E57B42A9-75A3-400B-8DCC-0711DC6332E1}" type="presParOf" srcId="{6000E068-6190-421F-A296-776CA7519497}" destId="{B08737EC-FE68-4FB1-8392-F8FBA7A2CC34}" srcOrd="1" destOrd="0" presId="urn:microsoft.com/office/officeart/2005/8/layout/orgChart1"/>
    <dgm:cxn modelId="{728F090C-5ABA-4AE5-BC4F-5D58800D8DDF}" type="presParOf" srcId="{D86C7086-F840-4722-9E58-886387722ABC}" destId="{87277A32-6D34-415F-8EE0-4B30C7938854}" srcOrd="1" destOrd="0" presId="urn:microsoft.com/office/officeart/2005/8/layout/orgChart1"/>
    <dgm:cxn modelId="{41FEBBB4-E64B-4946-82F2-F47E1E259A0F}" type="presParOf" srcId="{87277A32-6D34-415F-8EE0-4B30C7938854}" destId="{457B08F2-F1D9-4902-A946-38829BA0FA74}" srcOrd="0" destOrd="0" presId="urn:microsoft.com/office/officeart/2005/8/layout/orgChart1"/>
    <dgm:cxn modelId="{3B11C548-14DA-4407-85E9-04E547797419}" type="presParOf" srcId="{87277A32-6D34-415F-8EE0-4B30C7938854}" destId="{4750E1EE-FD37-4F5F-8B26-4C1A46E8AB60}" srcOrd="1" destOrd="0" presId="urn:microsoft.com/office/officeart/2005/8/layout/orgChart1"/>
    <dgm:cxn modelId="{3875D34C-5949-4DE2-8CB6-35ABFE829927}" type="presParOf" srcId="{4750E1EE-FD37-4F5F-8B26-4C1A46E8AB60}" destId="{E9F058B6-2807-4356-ADB2-4A70E496A99C}" srcOrd="0" destOrd="0" presId="urn:microsoft.com/office/officeart/2005/8/layout/orgChart1"/>
    <dgm:cxn modelId="{B5F6E71B-9428-42DE-B70C-4275CEBBE2C9}" type="presParOf" srcId="{E9F058B6-2807-4356-ADB2-4A70E496A99C}" destId="{500980DE-871B-4817-8678-A315EA29FC54}" srcOrd="0" destOrd="0" presId="urn:microsoft.com/office/officeart/2005/8/layout/orgChart1"/>
    <dgm:cxn modelId="{01A89886-4F09-4F4D-82AF-3C9FE488EDE9}" type="presParOf" srcId="{E9F058B6-2807-4356-ADB2-4A70E496A99C}" destId="{E051C63E-C32C-486A-9281-AE55F77FE1BC}" srcOrd="1" destOrd="0" presId="urn:microsoft.com/office/officeart/2005/8/layout/orgChart1"/>
    <dgm:cxn modelId="{BC709D4D-9CB8-4EBB-8F3E-0E4408BE216F}" type="presParOf" srcId="{4750E1EE-FD37-4F5F-8B26-4C1A46E8AB60}" destId="{3D9894AF-653E-4EC7-9F78-D7F30EDDBE42}" srcOrd="1" destOrd="0" presId="urn:microsoft.com/office/officeart/2005/8/layout/orgChart1"/>
    <dgm:cxn modelId="{3CD0645F-FC02-4B04-8CDF-96B46B130548}" type="presParOf" srcId="{4750E1EE-FD37-4F5F-8B26-4C1A46E8AB60}" destId="{95D98B41-C6A7-4E2D-9CFC-31DDB8D3A9A9}" srcOrd="2" destOrd="0" presId="urn:microsoft.com/office/officeart/2005/8/layout/orgChart1"/>
    <dgm:cxn modelId="{75440B15-D8C7-421A-97C4-AEDC48AD6173}" type="presParOf" srcId="{87277A32-6D34-415F-8EE0-4B30C7938854}" destId="{528467D4-181A-4D00-AC37-FD3A127405B3}" srcOrd="2" destOrd="0" presId="urn:microsoft.com/office/officeart/2005/8/layout/orgChart1"/>
    <dgm:cxn modelId="{AF968495-40AA-49A8-97A3-BED4948F88F8}" type="presParOf" srcId="{87277A32-6D34-415F-8EE0-4B30C7938854}" destId="{CA3752EB-1C95-4710-A8E8-6843488DDC8B}" srcOrd="3" destOrd="0" presId="urn:microsoft.com/office/officeart/2005/8/layout/orgChart1"/>
    <dgm:cxn modelId="{EA674506-2C48-4890-A609-4C7E4C36CA9C}" type="presParOf" srcId="{CA3752EB-1C95-4710-A8E8-6843488DDC8B}" destId="{9004C782-26BA-469B-ABC3-2A74D2D2295A}" srcOrd="0" destOrd="0" presId="urn:microsoft.com/office/officeart/2005/8/layout/orgChart1"/>
    <dgm:cxn modelId="{255EE10E-B040-498C-9919-B6A2B0239C74}" type="presParOf" srcId="{9004C782-26BA-469B-ABC3-2A74D2D2295A}" destId="{6EEB3260-BEBA-4813-A042-13F11921D91B}" srcOrd="0" destOrd="0" presId="urn:microsoft.com/office/officeart/2005/8/layout/orgChart1"/>
    <dgm:cxn modelId="{ECD02B44-8F90-470A-AF13-60CBE42097C5}" type="presParOf" srcId="{9004C782-26BA-469B-ABC3-2A74D2D2295A}" destId="{00131403-6BD3-4E50-82CD-24ECBB694581}" srcOrd="1" destOrd="0" presId="urn:microsoft.com/office/officeart/2005/8/layout/orgChart1"/>
    <dgm:cxn modelId="{BA5843BB-8762-42C1-9B89-6DD78BADEC6C}" type="presParOf" srcId="{CA3752EB-1C95-4710-A8E8-6843488DDC8B}" destId="{DC7F2FCC-FEA4-4908-9C63-3C89AAF2019B}" srcOrd="1" destOrd="0" presId="urn:microsoft.com/office/officeart/2005/8/layout/orgChart1"/>
    <dgm:cxn modelId="{FBB40A01-14E2-4F56-A42C-B1D25DD257D8}" type="presParOf" srcId="{CA3752EB-1C95-4710-A8E8-6843488DDC8B}" destId="{F741BD4A-C43D-4FE2-A9AD-FF2739E32413}" srcOrd="2" destOrd="0" presId="urn:microsoft.com/office/officeart/2005/8/layout/orgChart1"/>
    <dgm:cxn modelId="{87FA6994-11C5-480E-9018-49A1F97CB3DD}" type="presParOf" srcId="{D86C7086-F840-4722-9E58-886387722ABC}" destId="{FD2EC0E7-90EC-48E7-91CE-F54D5782D4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0A4F4-A12F-49E2-9DDB-1DBFEBD25C8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5DF051E-2651-4485-AE1D-31583CB3630C}">
      <dgm:prSet/>
      <dgm:spPr/>
      <dgm:t>
        <a:bodyPr/>
        <a:lstStyle/>
        <a:p>
          <a:r>
            <a:rPr lang="fi-FI"/>
            <a:t>Talonrakentaminen</a:t>
          </a:r>
          <a:endParaRPr lang="en-US"/>
        </a:p>
      </dgm:t>
    </dgm:pt>
    <dgm:pt modelId="{4EA2B468-C5FE-46B0-A7D7-44935F7F3D55}" type="parTrans" cxnId="{707A8DDA-CA6B-42A9-A4B0-C2CDAF1B5405}">
      <dgm:prSet/>
      <dgm:spPr/>
      <dgm:t>
        <a:bodyPr/>
        <a:lstStyle/>
        <a:p>
          <a:endParaRPr lang="en-US"/>
        </a:p>
      </dgm:t>
    </dgm:pt>
    <dgm:pt modelId="{D50F4368-B074-45A3-8307-54D0616DFE63}" type="sibTrans" cxnId="{707A8DDA-CA6B-42A9-A4B0-C2CDAF1B5405}">
      <dgm:prSet/>
      <dgm:spPr/>
      <dgm:t>
        <a:bodyPr/>
        <a:lstStyle/>
        <a:p>
          <a:endParaRPr lang="en-US"/>
        </a:p>
      </dgm:t>
    </dgm:pt>
    <dgm:pt modelId="{70DCC3FB-F523-41FF-8224-74D1FD9E593D}">
      <dgm:prSet/>
      <dgm:spPr/>
      <dgm:t>
        <a:bodyPr/>
        <a:lstStyle/>
        <a:p>
          <a:r>
            <a:rPr lang="fi-FI"/>
            <a:t>Maarakentaminen</a:t>
          </a:r>
          <a:endParaRPr lang="en-US"/>
        </a:p>
      </dgm:t>
    </dgm:pt>
    <dgm:pt modelId="{418BDFE6-D136-478A-A217-4A938695D35B}" type="parTrans" cxnId="{F775B49D-9167-4EA9-AF62-5D2AE9F1ABA8}">
      <dgm:prSet/>
      <dgm:spPr/>
      <dgm:t>
        <a:bodyPr/>
        <a:lstStyle/>
        <a:p>
          <a:endParaRPr lang="en-US"/>
        </a:p>
      </dgm:t>
    </dgm:pt>
    <dgm:pt modelId="{1E22492F-53EE-47CF-B851-B2845C4B89F3}" type="sibTrans" cxnId="{F775B49D-9167-4EA9-AF62-5D2AE9F1ABA8}">
      <dgm:prSet/>
      <dgm:spPr/>
      <dgm:t>
        <a:bodyPr/>
        <a:lstStyle/>
        <a:p>
          <a:endParaRPr lang="en-US"/>
        </a:p>
      </dgm:t>
    </dgm:pt>
    <dgm:pt modelId="{1FDABDDC-CAD4-401F-824B-8F23A6B9F420}">
      <dgm:prSet/>
      <dgm:spPr/>
      <dgm:t>
        <a:bodyPr/>
        <a:lstStyle/>
        <a:p>
          <a:r>
            <a:rPr lang="fi-FI"/>
            <a:t>Rakennustuoteteollisuus </a:t>
          </a:r>
          <a:endParaRPr lang="en-US"/>
        </a:p>
      </dgm:t>
    </dgm:pt>
    <dgm:pt modelId="{E28FD91A-9504-4547-BA42-8527A85EF0DD}" type="parTrans" cxnId="{6B3BF22E-2339-4E91-90DF-3957B3301C59}">
      <dgm:prSet/>
      <dgm:spPr/>
      <dgm:t>
        <a:bodyPr/>
        <a:lstStyle/>
        <a:p>
          <a:endParaRPr lang="en-US"/>
        </a:p>
      </dgm:t>
    </dgm:pt>
    <dgm:pt modelId="{060A9055-E78E-4C65-A6EC-4702C90441BC}" type="sibTrans" cxnId="{6B3BF22E-2339-4E91-90DF-3957B3301C59}">
      <dgm:prSet/>
      <dgm:spPr/>
      <dgm:t>
        <a:bodyPr/>
        <a:lstStyle/>
        <a:p>
          <a:endParaRPr lang="en-US"/>
        </a:p>
      </dgm:t>
    </dgm:pt>
    <dgm:pt modelId="{02436662-6159-4D1D-A7D4-B460B71446E5}">
      <dgm:prSet/>
      <dgm:spPr/>
      <dgm:t>
        <a:bodyPr/>
        <a:lstStyle/>
        <a:p>
          <a:r>
            <a:rPr lang="fi-FI"/>
            <a:t>Kiinteistöpalvelut</a:t>
          </a:r>
          <a:endParaRPr lang="en-US"/>
        </a:p>
      </dgm:t>
    </dgm:pt>
    <dgm:pt modelId="{6E25DA2D-79BB-4BC0-94F6-1CA48AEF16FC}" type="parTrans" cxnId="{C38F0570-ACD5-49B6-B03B-BF730CEFDE4D}">
      <dgm:prSet/>
      <dgm:spPr/>
      <dgm:t>
        <a:bodyPr/>
        <a:lstStyle/>
        <a:p>
          <a:endParaRPr lang="en-US"/>
        </a:p>
      </dgm:t>
    </dgm:pt>
    <dgm:pt modelId="{26DA2F8F-C102-48A5-9B3C-06CF354E5948}" type="sibTrans" cxnId="{C38F0570-ACD5-49B6-B03B-BF730CEFDE4D}">
      <dgm:prSet/>
      <dgm:spPr/>
      <dgm:t>
        <a:bodyPr/>
        <a:lstStyle/>
        <a:p>
          <a:endParaRPr lang="en-US"/>
        </a:p>
      </dgm:t>
    </dgm:pt>
    <dgm:pt modelId="{CCF686F9-D2CA-461A-B905-BE65004516D4}">
      <dgm:prSet/>
      <dgm:spPr/>
      <dgm:t>
        <a:bodyPr/>
        <a:lstStyle/>
        <a:p>
          <a:r>
            <a:rPr lang="fi-FI" dirty="0"/>
            <a:t>Suunnittelu- ja konsultointitoiminta </a:t>
          </a:r>
          <a:endParaRPr lang="en-US" dirty="0"/>
        </a:p>
      </dgm:t>
    </dgm:pt>
    <dgm:pt modelId="{256C38A2-2C8B-47CD-A0A9-01CE0C914E33}" type="parTrans" cxnId="{5C1E4634-D3B9-44C6-9AFA-094457100547}">
      <dgm:prSet/>
      <dgm:spPr/>
      <dgm:t>
        <a:bodyPr/>
        <a:lstStyle/>
        <a:p>
          <a:endParaRPr lang="en-US"/>
        </a:p>
      </dgm:t>
    </dgm:pt>
    <dgm:pt modelId="{4C2D5418-5F23-4C7E-8B12-EB4B0CDD261E}" type="sibTrans" cxnId="{5C1E4634-D3B9-44C6-9AFA-094457100547}">
      <dgm:prSet/>
      <dgm:spPr/>
      <dgm:t>
        <a:bodyPr/>
        <a:lstStyle/>
        <a:p>
          <a:endParaRPr lang="en-US"/>
        </a:p>
      </dgm:t>
    </dgm:pt>
    <dgm:pt modelId="{232E1434-AFF8-424E-A4EF-1BBC31F589E0}" type="pres">
      <dgm:prSet presAssocID="{B990A4F4-A12F-49E2-9DDB-1DBFEBD25C8F}" presName="vert0" presStyleCnt="0">
        <dgm:presLayoutVars>
          <dgm:dir/>
          <dgm:animOne val="branch"/>
          <dgm:animLvl val="lvl"/>
        </dgm:presLayoutVars>
      </dgm:prSet>
      <dgm:spPr/>
    </dgm:pt>
    <dgm:pt modelId="{F60D9BCD-853F-4954-BD27-85F462A0EFF8}" type="pres">
      <dgm:prSet presAssocID="{25DF051E-2651-4485-AE1D-31583CB3630C}" presName="thickLine" presStyleLbl="alignNode1" presStyleIdx="0" presStyleCnt="5"/>
      <dgm:spPr/>
    </dgm:pt>
    <dgm:pt modelId="{3F8D781D-F428-4652-BF99-3A07C19F463A}" type="pres">
      <dgm:prSet presAssocID="{25DF051E-2651-4485-AE1D-31583CB3630C}" presName="horz1" presStyleCnt="0"/>
      <dgm:spPr/>
    </dgm:pt>
    <dgm:pt modelId="{82CACEA3-34A3-48EC-81FB-7F283077E635}" type="pres">
      <dgm:prSet presAssocID="{25DF051E-2651-4485-AE1D-31583CB3630C}" presName="tx1" presStyleLbl="revTx" presStyleIdx="0" presStyleCnt="5"/>
      <dgm:spPr/>
    </dgm:pt>
    <dgm:pt modelId="{2E05B728-E805-4D74-AEFF-BA2E2085CBC2}" type="pres">
      <dgm:prSet presAssocID="{25DF051E-2651-4485-AE1D-31583CB3630C}" presName="vert1" presStyleCnt="0"/>
      <dgm:spPr/>
    </dgm:pt>
    <dgm:pt modelId="{4023498D-9BAD-4DD8-B72E-7F94E77748A7}" type="pres">
      <dgm:prSet presAssocID="{70DCC3FB-F523-41FF-8224-74D1FD9E593D}" presName="thickLine" presStyleLbl="alignNode1" presStyleIdx="1" presStyleCnt="5"/>
      <dgm:spPr/>
    </dgm:pt>
    <dgm:pt modelId="{10E8EEB9-6196-4080-9843-D6173D15709D}" type="pres">
      <dgm:prSet presAssocID="{70DCC3FB-F523-41FF-8224-74D1FD9E593D}" presName="horz1" presStyleCnt="0"/>
      <dgm:spPr/>
    </dgm:pt>
    <dgm:pt modelId="{7D06A0E1-100D-4327-BD3F-8590CE7520F2}" type="pres">
      <dgm:prSet presAssocID="{70DCC3FB-F523-41FF-8224-74D1FD9E593D}" presName="tx1" presStyleLbl="revTx" presStyleIdx="1" presStyleCnt="5"/>
      <dgm:spPr/>
    </dgm:pt>
    <dgm:pt modelId="{A37D6DA2-6565-4AEC-A5AC-6F376F95E920}" type="pres">
      <dgm:prSet presAssocID="{70DCC3FB-F523-41FF-8224-74D1FD9E593D}" presName="vert1" presStyleCnt="0"/>
      <dgm:spPr/>
    </dgm:pt>
    <dgm:pt modelId="{B93601AD-1A48-43C1-9A52-ED7903265BDA}" type="pres">
      <dgm:prSet presAssocID="{1FDABDDC-CAD4-401F-824B-8F23A6B9F420}" presName="thickLine" presStyleLbl="alignNode1" presStyleIdx="2" presStyleCnt="5"/>
      <dgm:spPr/>
    </dgm:pt>
    <dgm:pt modelId="{D09EF8BD-DB54-4227-ABC6-33A13F70B8A6}" type="pres">
      <dgm:prSet presAssocID="{1FDABDDC-CAD4-401F-824B-8F23A6B9F420}" presName="horz1" presStyleCnt="0"/>
      <dgm:spPr/>
    </dgm:pt>
    <dgm:pt modelId="{0BBA98A2-D3D0-4F8B-8415-D345332487D3}" type="pres">
      <dgm:prSet presAssocID="{1FDABDDC-CAD4-401F-824B-8F23A6B9F420}" presName="tx1" presStyleLbl="revTx" presStyleIdx="2" presStyleCnt="5"/>
      <dgm:spPr/>
    </dgm:pt>
    <dgm:pt modelId="{38B1649E-293A-43C1-BF9A-08AD9D5CFF0F}" type="pres">
      <dgm:prSet presAssocID="{1FDABDDC-CAD4-401F-824B-8F23A6B9F420}" presName="vert1" presStyleCnt="0"/>
      <dgm:spPr/>
    </dgm:pt>
    <dgm:pt modelId="{8B82D8E1-40E7-4656-A04A-08ECEED0D10E}" type="pres">
      <dgm:prSet presAssocID="{02436662-6159-4D1D-A7D4-B460B71446E5}" presName="thickLine" presStyleLbl="alignNode1" presStyleIdx="3" presStyleCnt="5"/>
      <dgm:spPr/>
    </dgm:pt>
    <dgm:pt modelId="{4E180431-FC2B-4123-9CAF-40B11BD6CA1C}" type="pres">
      <dgm:prSet presAssocID="{02436662-6159-4D1D-A7D4-B460B71446E5}" presName="horz1" presStyleCnt="0"/>
      <dgm:spPr/>
    </dgm:pt>
    <dgm:pt modelId="{E9ABBA94-7B68-46BB-B075-81F15DB148AF}" type="pres">
      <dgm:prSet presAssocID="{02436662-6159-4D1D-A7D4-B460B71446E5}" presName="tx1" presStyleLbl="revTx" presStyleIdx="3" presStyleCnt="5"/>
      <dgm:spPr/>
    </dgm:pt>
    <dgm:pt modelId="{D6D070C1-05E8-4CA4-AF6E-FF8D271813E9}" type="pres">
      <dgm:prSet presAssocID="{02436662-6159-4D1D-A7D4-B460B71446E5}" presName="vert1" presStyleCnt="0"/>
      <dgm:spPr/>
    </dgm:pt>
    <dgm:pt modelId="{35D62DE2-5A37-48D1-AD8C-41DA20018528}" type="pres">
      <dgm:prSet presAssocID="{CCF686F9-D2CA-461A-B905-BE65004516D4}" presName="thickLine" presStyleLbl="alignNode1" presStyleIdx="4" presStyleCnt="5"/>
      <dgm:spPr/>
    </dgm:pt>
    <dgm:pt modelId="{60179A7A-E2D9-422B-8638-B465A89AFCEF}" type="pres">
      <dgm:prSet presAssocID="{CCF686F9-D2CA-461A-B905-BE65004516D4}" presName="horz1" presStyleCnt="0"/>
      <dgm:spPr/>
    </dgm:pt>
    <dgm:pt modelId="{98C73D12-2174-4C9F-856B-E6BA8C1C1E4F}" type="pres">
      <dgm:prSet presAssocID="{CCF686F9-D2CA-461A-B905-BE65004516D4}" presName="tx1" presStyleLbl="revTx" presStyleIdx="4" presStyleCnt="5"/>
      <dgm:spPr/>
    </dgm:pt>
    <dgm:pt modelId="{328D3BA9-ADF5-4CE0-AC58-580968728CF5}" type="pres">
      <dgm:prSet presAssocID="{CCF686F9-D2CA-461A-B905-BE65004516D4}" presName="vert1" presStyleCnt="0"/>
      <dgm:spPr/>
    </dgm:pt>
  </dgm:ptLst>
  <dgm:cxnLst>
    <dgm:cxn modelId="{391B4D1C-B6AE-43CF-99D4-2C9DD3F3397B}" type="presOf" srcId="{02436662-6159-4D1D-A7D4-B460B71446E5}" destId="{E9ABBA94-7B68-46BB-B075-81F15DB148AF}" srcOrd="0" destOrd="0" presId="urn:microsoft.com/office/officeart/2008/layout/LinedList"/>
    <dgm:cxn modelId="{B0108120-EF8D-4148-AF10-E6D54CDB00E8}" type="presOf" srcId="{70DCC3FB-F523-41FF-8224-74D1FD9E593D}" destId="{7D06A0E1-100D-4327-BD3F-8590CE7520F2}" srcOrd="0" destOrd="0" presId="urn:microsoft.com/office/officeart/2008/layout/LinedList"/>
    <dgm:cxn modelId="{50EB5E23-B778-4E3D-958A-672273A2B9F0}" type="presOf" srcId="{CCF686F9-D2CA-461A-B905-BE65004516D4}" destId="{98C73D12-2174-4C9F-856B-E6BA8C1C1E4F}" srcOrd="0" destOrd="0" presId="urn:microsoft.com/office/officeart/2008/layout/LinedList"/>
    <dgm:cxn modelId="{6B3BF22E-2339-4E91-90DF-3957B3301C59}" srcId="{B990A4F4-A12F-49E2-9DDB-1DBFEBD25C8F}" destId="{1FDABDDC-CAD4-401F-824B-8F23A6B9F420}" srcOrd="2" destOrd="0" parTransId="{E28FD91A-9504-4547-BA42-8527A85EF0DD}" sibTransId="{060A9055-E78E-4C65-A6EC-4702C90441BC}"/>
    <dgm:cxn modelId="{5C1E4634-D3B9-44C6-9AFA-094457100547}" srcId="{B990A4F4-A12F-49E2-9DDB-1DBFEBD25C8F}" destId="{CCF686F9-D2CA-461A-B905-BE65004516D4}" srcOrd="4" destOrd="0" parTransId="{256C38A2-2C8B-47CD-A0A9-01CE0C914E33}" sibTransId="{4C2D5418-5F23-4C7E-8B12-EB4B0CDD261E}"/>
    <dgm:cxn modelId="{D72BB14E-FCEC-4065-A7EC-10223224439F}" type="presOf" srcId="{1FDABDDC-CAD4-401F-824B-8F23A6B9F420}" destId="{0BBA98A2-D3D0-4F8B-8415-D345332487D3}" srcOrd="0" destOrd="0" presId="urn:microsoft.com/office/officeart/2008/layout/LinedList"/>
    <dgm:cxn modelId="{C38F0570-ACD5-49B6-B03B-BF730CEFDE4D}" srcId="{B990A4F4-A12F-49E2-9DDB-1DBFEBD25C8F}" destId="{02436662-6159-4D1D-A7D4-B460B71446E5}" srcOrd="3" destOrd="0" parTransId="{6E25DA2D-79BB-4BC0-94F6-1CA48AEF16FC}" sibTransId="{26DA2F8F-C102-48A5-9B3C-06CF354E5948}"/>
    <dgm:cxn modelId="{0BECC177-F0B4-43CB-B370-AA75E507F821}" type="presOf" srcId="{B990A4F4-A12F-49E2-9DDB-1DBFEBD25C8F}" destId="{232E1434-AFF8-424E-A4EF-1BBC31F589E0}" srcOrd="0" destOrd="0" presId="urn:microsoft.com/office/officeart/2008/layout/LinedList"/>
    <dgm:cxn modelId="{FBFCE85A-95B9-433A-9CBE-5D713FF77ADB}" type="presOf" srcId="{25DF051E-2651-4485-AE1D-31583CB3630C}" destId="{82CACEA3-34A3-48EC-81FB-7F283077E635}" srcOrd="0" destOrd="0" presId="urn:microsoft.com/office/officeart/2008/layout/LinedList"/>
    <dgm:cxn modelId="{F775B49D-9167-4EA9-AF62-5D2AE9F1ABA8}" srcId="{B990A4F4-A12F-49E2-9DDB-1DBFEBD25C8F}" destId="{70DCC3FB-F523-41FF-8224-74D1FD9E593D}" srcOrd="1" destOrd="0" parTransId="{418BDFE6-D136-478A-A217-4A938695D35B}" sibTransId="{1E22492F-53EE-47CF-B851-B2845C4B89F3}"/>
    <dgm:cxn modelId="{707A8DDA-CA6B-42A9-A4B0-C2CDAF1B5405}" srcId="{B990A4F4-A12F-49E2-9DDB-1DBFEBD25C8F}" destId="{25DF051E-2651-4485-AE1D-31583CB3630C}" srcOrd="0" destOrd="0" parTransId="{4EA2B468-C5FE-46B0-A7D7-44935F7F3D55}" sibTransId="{D50F4368-B074-45A3-8307-54D0616DFE63}"/>
    <dgm:cxn modelId="{22C79F2A-52AB-4B56-AFEA-7C6AF87300A7}" type="presParOf" srcId="{232E1434-AFF8-424E-A4EF-1BBC31F589E0}" destId="{F60D9BCD-853F-4954-BD27-85F462A0EFF8}" srcOrd="0" destOrd="0" presId="urn:microsoft.com/office/officeart/2008/layout/LinedList"/>
    <dgm:cxn modelId="{870EDE97-3A54-48FC-B99B-16A6B0A27525}" type="presParOf" srcId="{232E1434-AFF8-424E-A4EF-1BBC31F589E0}" destId="{3F8D781D-F428-4652-BF99-3A07C19F463A}" srcOrd="1" destOrd="0" presId="urn:microsoft.com/office/officeart/2008/layout/LinedList"/>
    <dgm:cxn modelId="{DB77F6B2-C931-47B2-8156-B92371678A22}" type="presParOf" srcId="{3F8D781D-F428-4652-BF99-3A07C19F463A}" destId="{82CACEA3-34A3-48EC-81FB-7F283077E635}" srcOrd="0" destOrd="0" presId="urn:microsoft.com/office/officeart/2008/layout/LinedList"/>
    <dgm:cxn modelId="{F4665363-D0DD-4358-B08F-72439CB86B02}" type="presParOf" srcId="{3F8D781D-F428-4652-BF99-3A07C19F463A}" destId="{2E05B728-E805-4D74-AEFF-BA2E2085CBC2}" srcOrd="1" destOrd="0" presId="urn:microsoft.com/office/officeart/2008/layout/LinedList"/>
    <dgm:cxn modelId="{FF2AF662-ECE8-4935-B8AC-21C512F86131}" type="presParOf" srcId="{232E1434-AFF8-424E-A4EF-1BBC31F589E0}" destId="{4023498D-9BAD-4DD8-B72E-7F94E77748A7}" srcOrd="2" destOrd="0" presId="urn:microsoft.com/office/officeart/2008/layout/LinedList"/>
    <dgm:cxn modelId="{061E19B6-7D3C-4C2C-81A2-6300B044DA40}" type="presParOf" srcId="{232E1434-AFF8-424E-A4EF-1BBC31F589E0}" destId="{10E8EEB9-6196-4080-9843-D6173D15709D}" srcOrd="3" destOrd="0" presId="urn:microsoft.com/office/officeart/2008/layout/LinedList"/>
    <dgm:cxn modelId="{63632957-4D85-4DFA-8899-FC3D5D98E920}" type="presParOf" srcId="{10E8EEB9-6196-4080-9843-D6173D15709D}" destId="{7D06A0E1-100D-4327-BD3F-8590CE7520F2}" srcOrd="0" destOrd="0" presId="urn:microsoft.com/office/officeart/2008/layout/LinedList"/>
    <dgm:cxn modelId="{D18DD2BC-20FD-404D-822E-739DA0FBA3B5}" type="presParOf" srcId="{10E8EEB9-6196-4080-9843-D6173D15709D}" destId="{A37D6DA2-6565-4AEC-A5AC-6F376F95E920}" srcOrd="1" destOrd="0" presId="urn:microsoft.com/office/officeart/2008/layout/LinedList"/>
    <dgm:cxn modelId="{E29ED9FA-310F-4598-92F8-F870AEF2164C}" type="presParOf" srcId="{232E1434-AFF8-424E-A4EF-1BBC31F589E0}" destId="{B93601AD-1A48-43C1-9A52-ED7903265BDA}" srcOrd="4" destOrd="0" presId="urn:microsoft.com/office/officeart/2008/layout/LinedList"/>
    <dgm:cxn modelId="{5BC0E51A-E6D6-4CC1-9588-1FA0A271F87A}" type="presParOf" srcId="{232E1434-AFF8-424E-A4EF-1BBC31F589E0}" destId="{D09EF8BD-DB54-4227-ABC6-33A13F70B8A6}" srcOrd="5" destOrd="0" presId="urn:microsoft.com/office/officeart/2008/layout/LinedList"/>
    <dgm:cxn modelId="{96A3794D-05EB-4C8B-83A7-C5A31ECAFB51}" type="presParOf" srcId="{D09EF8BD-DB54-4227-ABC6-33A13F70B8A6}" destId="{0BBA98A2-D3D0-4F8B-8415-D345332487D3}" srcOrd="0" destOrd="0" presId="urn:microsoft.com/office/officeart/2008/layout/LinedList"/>
    <dgm:cxn modelId="{FFBDDA3F-A702-4773-AF56-4DBE2729DE5C}" type="presParOf" srcId="{D09EF8BD-DB54-4227-ABC6-33A13F70B8A6}" destId="{38B1649E-293A-43C1-BF9A-08AD9D5CFF0F}" srcOrd="1" destOrd="0" presId="urn:microsoft.com/office/officeart/2008/layout/LinedList"/>
    <dgm:cxn modelId="{71702928-ABAC-4B61-ABE4-AA2C0B31142F}" type="presParOf" srcId="{232E1434-AFF8-424E-A4EF-1BBC31F589E0}" destId="{8B82D8E1-40E7-4656-A04A-08ECEED0D10E}" srcOrd="6" destOrd="0" presId="urn:microsoft.com/office/officeart/2008/layout/LinedList"/>
    <dgm:cxn modelId="{199FBBB2-BEC8-4167-987F-D51A6F1EB97E}" type="presParOf" srcId="{232E1434-AFF8-424E-A4EF-1BBC31F589E0}" destId="{4E180431-FC2B-4123-9CAF-40B11BD6CA1C}" srcOrd="7" destOrd="0" presId="urn:microsoft.com/office/officeart/2008/layout/LinedList"/>
    <dgm:cxn modelId="{AE0E4090-44F0-470C-ABC3-60B93E9FAACB}" type="presParOf" srcId="{4E180431-FC2B-4123-9CAF-40B11BD6CA1C}" destId="{E9ABBA94-7B68-46BB-B075-81F15DB148AF}" srcOrd="0" destOrd="0" presId="urn:microsoft.com/office/officeart/2008/layout/LinedList"/>
    <dgm:cxn modelId="{89CB812A-C3DA-4DD2-A98A-F0512C4C82F9}" type="presParOf" srcId="{4E180431-FC2B-4123-9CAF-40B11BD6CA1C}" destId="{D6D070C1-05E8-4CA4-AF6E-FF8D271813E9}" srcOrd="1" destOrd="0" presId="urn:microsoft.com/office/officeart/2008/layout/LinedList"/>
    <dgm:cxn modelId="{8F4322DD-ADCA-4337-A58F-512476422FA8}" type="presParOf" srcId="{232E1434-AFF8-424E-A4EF-1BBC31F589E0}" destId="{35D62DE2-5A37-48D1-AD8C-41DA20018528}" srcOrd="8" destOrd="0" presId="urn:microsoft.com/office/officeart/2008/layout/LinedList"/>
    <dgm:cxn modelId="{F2BAD82C-604C-4F3B-A654-7EAB28407EC6}" type="presParOf" srcId="{232E1434-AFF8-424E-A4EF-1BBC31F589E0}" destId="{60179A7A-E2D9-422B-8638-B465A89AFCEF}" srcOrd="9" destOrd="0" presId="urn:microsoft.com/office/officeart/2008/layout/LinedList"/>
    <dgm:cxn modelId="{0F7B6B82-5331-45DB-9537-6DCDEC5E13D0}" type="presParOf" srcId="{60179A7A-E2D9-422B-8638-B465A89AFCEF}" destId="{98C73D12-2174-4C9F-856B-E6BA8C1C1E4F}" srcOrd="0" destOrd="0" presId="urn:microsoft.com/office/officeart/2008/layout/LinedList"/>
    <dgm:cxn modelId="{BEF550CB-8D83-4241-8BBB-A0860097B493}" type="presParOf" srcId="{60179A7A-E2D9-422B-8638-B465A89AFCEF}" destId="{328D3BA9-ADF5-4CE0-AC58-580968728C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0C64-5367-4E96-8BBE-3B45550849CF}">
      <dsp:nvSpPr>
        <dsp:cNvPr id="0" name=""/>
        <dsp:cNvSpPr/>
      </dsp:nvSpPr>
      <dsp:spPr>
        <a:xfrm>
          <a:off x="0" y="1156615"/>
          <a:ext cx="6698691" cy="9752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54818" numCol="1" spcCol="1270" anchor="ctr" anchorCtr="0">
          <a:noAutofit/>
        </a:bodyPr>
        <a:lstStyle/>
        <a:p>
          <a:pPr marL="0" lvl="0" indent="0" algn="l" defTabSz="622300">
            <a:lnSpc>
              <a:spcPct val="90000"/>
            </a:lnSpc>
            <a:spcBef>
              <a:spcPct val="0"/>
            </a:spcBef>
            <a:spcAft>
              <a:spcPct val="35000"/>
            </a:spcAft>
            <a:buNone/>
          </a:pPr>
          <a:r>
            <a:rPr lang="fi-FI" sz="1400" kern="1200" dirty="0"/>
            <a:t>Perus- ja ammattiaineet 180 op</a:t>
          </a:r>
        </a:p>
      </dsp:txBody>
      <dsp:txXfrm>
        <a:off x="0" y="1400422"/>
        <a:ext cx="6454884" cy="487614"/>
      </dsp:txXfrm>
    </dsp:sp>
    <dsp:sp modelId="{18EF02CF-DC0B-4B35-9787-3F2652D66B05}">
      <dsp:nvSpPr>
        <dsp:cNvPr id="0" name=""/>
        <dsp:cNvSpPr/>
      </dsp:nvSpPr>
      <dsp:spPr>
        <a:xfrm>
          <a:off x="0" y="1910248"/>
          <a:ext cx="1544048" cy="18038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i-FI" sz="1400" kern="1200" dirty="0"/>
            <a:t>Tekniikan yhteiset opinnot</a:t>
          </a:r>
        </a:p>
        <a:p>
          <a:pPr marL="0" lvl="0" indent="0" algn="l" defTabSz="622300">
            <a:lnSpc>
              <a:spcPct val="90000"/>
            </a:lnSpc>
            <a:spcBef>
              <a:spcPct val="0"/>
            </a:spcBef>
            <a:spcAft>
              <a:spcPct val="35000"/>
            </a:spcAft>
            <a:buNone/>
          </a:pPr>
          <a:r>
            <a:rPr lang="fi-FI" sz="1400" kern="1200" dirty="0"/>
            <a:t>Koulutuksen yhteiset opinnot</a:t>
          </a:r>
        </a:p>
        <a:p>
          <a:pPr marL="0" lvl="0" indent="0" algn="l" defTabSz="622300">
            <a:lnSpc>
              <a:spcPct val="90000"/>
            </a:lnSpc>
            <a:spcBef>
              <a:spcPct val="0"/>
            </a:spcBef>
            <a:spcAft>
              <a:spcPct val="35000"/>
            </a:spcAft>
            <a:buNone/>
          </a:pPr>
          <a:r>
            <a:rPr lang="fi-FI" sz="1400" kern="1200" dirty="0"/>
            <a:t>Suuntaavat ammattiopinnot</a:t>
          </a:r>
        </a:p>
      </dsp:txBody>
      <dsp:txXfrm>
        <a:off x="0" y="1910248"/>
        <a:ext cx="1544048" cy="1803879"/>
      </dsp:txXfrm>
    </dsp:sp>
    <dsp:sp modelId="{20586585-1786-47B9-8328-37A7F8D82CAF}">
      <dsp:nvSpPr>
        <dsp:cNvPr id="0" name=""/>
        <dsp:cNvSpPr/>
      </dsp:nvSpPr>
      <dsp:spPr>
        <a:xfrm>
          <a:off x="1544048" y="1481576"/>
          <a:ext cx="5154642" cy="9752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54818" numCol="1" spcCol="1270" anchor="ctr" anchorCtr="0">
          <a:noAutofit/>
        </a:bodyPr>
        <a:lstStyle/>
        <a:p>
          <a:pPr marL="0" lvl="0" indent="0" algn="l" defTabSz="622300">
            <a:lnSpc>
              <a:spcPct val="90000"/>
            </a:lnSpc>
            <a:spcBef>
              <a:spcPct val="0"/>
            </a:spcBef>
            <a:spcAft>
              <a:spcPct val="35000"/>
            </a:spcAft>
            <a:buNone/>
          </a:pPr>
          <a:r>
            <a:rPr lang="fi-FI" sz="1400" kern="1200" dirty="0"/>
            <a:t>Harjoittelu 30 op</a:t>
          </a:r>
        </a:p>
      </dsp:txBody>
      <dsp:txXfrm>
        <a:off x="1544048" y="1725383"/>
        <a:ext cx="4910835" cy="487614"/>
      </dsp:txXfrm>
    </dsp:sp>
    <dsp:sp modelId="{15A0E65D-E4BF-411A-B03E-2A88BCDE9025}">
      <dsp:nvSpPr>
        <dsp:cNvPr id="0" name=""/>
        <dsp:cNvSpPr/>
      </dsp:nvSpPr>
      <dsp:spPr>
        <a:xfrm>
          <a:off x="3088096" y="1806537"/>
          <a:ext cx="3610594" cy="9752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54818" numCol="1" spcCol="1270" anchor="ctr" anchorCtr="0">
          <a:noAutofit/>
        </a:bodyPr>
        <a:lstStyle/>
        <a:p>
          <a:pPr marL="0" lvl="0" indent="0" algn="l" defTabSz="622300">
            <a:lnSpc>
              <a:spcPct val="90000"/>
            </a:lnSpc>
            <a:spcBef>
              <a:spcPct val="0"/>
            </a:spcBef>
            <a:spcAft>
              <a:spcPct val="35000"/>
            </a:spcAft>
            <a:buNone/>
          </a:pPr>
          <a:r>
            <a:rPr lang="fi-FI" sz="1400" kern="1200" dirty="0"/>
            <a:t>Vapaasti valittavat opinnot 15 op</a:t>
          </a:r>
        </a:p>
      </dsp:txBody>
      <dsp:txXfrm>
        <a:off x="3088096" y="2050344"/>
        <a:ext cx="3366787" cy="487614"/>
      </dsp:txXfrm>
    </dsp:sp>
    <dsp:sp modelId="{C0CFD4C8-2922-45E3-B234-956DC86DAC5E}">
      <dsp:nvSpPr>
        <dsp:cNvPr id="0" name=""/>
        <dsp:cNvSpPr/>
      </dsp:nvSpPr>
      <dsp:spPr>
        <a:xfrm>
          <a:off x="4632144" y="2131498"/>
          <a:ext cx="2066546" cy="9752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54818" numCol="1" spcCol="1270" anchor="ctr" anchorCtr="0">
          <a:noAutofit/>
        </a:bodyPr>
        <a:lstStyle/>
        <a:p>
          <a:pPr marL="0" lvl="0" indent="0" algn="l" defTabSz="622300">
            <a:lnSpc>
              <a:spcPct val="90000"/>
            </a:lnSpc>
            <a:spcBef>
              <a:spcPct val="0"/>
            </a:spcBef>
            <a:spcAft>
              <a:spcPct val="35000"/>
            </a:spcAft>
            <a:buNone/>
          </a:pPr>
          <a:r>
            <a:rPr lang="fi-FI" sz="1400" kern="1200" dirty="0"/>
            <a:t>Opinnäytetyö 15 op</a:t>
          </a:r>
        </a:p>
      </dsp:txBody>
      <dsp:txXfrm>
        <a:off x="4632144" y="2375305"/>
        <a:ext cx="1822739" cy="48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3CBAE-B9BD-49F5-A3D5-2F180E6ABF8F}">
      <dsp:nvSpPr>
        <dsp:cNvPr id="0" name=""/>
        <dsp:cNvSpPr/>
      </dsp:nvSpPr>
      <dsp:spPr>
        <a:xfrm>
          <a:off x="0" y="728881"/>
          <a:ext cx="7242048" cy="1429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Eri ammattikorkeakouluissa järjestetty eri tutkinto-ohjelmissa. Voi myös olla oma hakukohde tai rakennus- ja yhdyskuntatekniikan osa</a:t>
          </a:r>
          <a:endParaRPr lang="en-US" sz="2600" kern="1200" dirty="0"/>
        </a:p>
      </dsp:txBody>
      <dsp:txXfrm>
        <a:off x="69794" y="798675"/>
        <a:ext cx="7102460" cy="1290152"/>
      </dsp:txXfrm>
    </dsp:sp>
    <dsp:sp modelId="{DBFFD824-88C3-4660-890A-DD72EDCD4E0D}">
      <dsp:nvSpPr>
        <dsp:cNvPr id="0" name=""/>
        <dsp:cNvSpPr/>
      </dsp:nvSpPr>
      <dsp:spPr>
        <a:xfrm>
          <a:off x="0" y="2233501"/>
          <a:ext cx="7242048" cy="14297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Jokaisella ammattikorkeakoululla on oma tutkintorakenne</a:t>
          </a:r>
          <a:endParaRPr lang="en-US" sz="2600" kern="1200" dirty="0"/>
        </a:p>
      </dsp:txBody>
      <dsp:txXfrm>
        <a:off x="69794" y="2303295"/>
        <a:ext cx="7102460" cy="1290152"/>
      </dsp:txXfrm>
    </dsp:sp>
    <dsp:sp modelId="{E95D733B-930F-4671-A9F3-0A31F46D66B0}">
      <dsp:nvSpPr>
        <dsp:cNvPr id="0" name=""/>
        <dsp:cNvSpPr/>
      </dsp:nvSpPr>
      <dsp:spPr>
        <a:xfrm>
          <a:off x="0" y="3738121"/>
          <a:ext cx="7242048" cy="14297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dirty="0"/>
            <a:t>Suunnittelijapätevyys saavutettavissa, kun ammattiaineopintoja on vähintään 40 op</a:t>
          </a:r>
          <a:endParaRPr lang="en-US" sz="2600" kern="1200" dirty="0"/>
        </a:p>
      </dsp:txBody>
      <dsp:txXfrm>
        <a:off x="69794" y="3807915"/>
        <a:ext cx="7102460"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683B2-24A9-4C73-8F9B-302B7A7BFA67}">
      <dsp:nvSpPr>
        <dsp:cNvPr id="0" name=""/>
        <dsp:cNvSpPr/>
      </dsp:nvSpPr>
      <dsp:spPr>
        <a:xfrm>
          <a:off x="0" y="47964"/>
          <a:ext cx="7242048"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Erillinen oma tutkinto-ohjelma vain TAMK:ssa </a:t>
          </a:r>
          <a:endParaRPr lang="en-US" sz="2400" kern="1200"/>
        </a:p>
      </dsp:txBody>
      <dsp:txXfrm>
        <a:off x="46541" y="94505"/>
        <a:ext cx="7148966" cy="860321"/>
      </dsp:txXfrm>
    </dsp:sp>
    <dsp:sp modelId="{A2469234-A02A-4683-AFB5-CFEA098F5BE6}">
      <dsp:nvSpPr>
        <dsp:cNvPr id="0" name=""/>
        <dsp:cNvSpPr/>
      </dsp:nvSpPr>
      <dsp:spPr>
        <a:xfrm>
          <a:off x="0" y="1001367"/>
          <a:ext cx="724204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i-FI" sz="1900" kern="1200"/>
            <a:t>Aiemmin oli Metropoliassa, mutta yhdistetty Sähkö ja automaatiotekniikan tutkinto-ohjelmaan</a:t>
          </a:r>
          <a:endParaRPr lang="en-US" sz="1900" kern="1200"/>
        </a:p>
      </dsp:txBody>
      <dsp:txXfrm>
        <a:off x="0" y="1001367"/>
        <a:ext cx="7242048" cy="596160"/>
      </dsp:txXfrm>
    </dsp:sp>
    <dsp:sp modelId="{33DD8BED-40AA-476F-B1D0-4FEE8C1EAE85}">
      <dsp:nvSpPr>
        <dsp:cNvPr id="0" name=""/>
        <dsp:cNvSpPr/>
      </dsp:nvSpPr>
      <dsp:spPr>
        <a:xfrm>
          <a:off x="0" y="1597527"/>
          <a:ext cx="7242048" cy="95340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Muissa ammattikorkeakouluissa sähkövoimatekniikan koulutuksen osana</a:t>
          </a:r>
          <a:endParaRPr lang="en-US" sz="2400" kern="1200"/>
        </a:p>
      </dsp:txBody>
      <dsp:txXfrm>
        <a:off x="46541" y="1644068"/>
        <a:ext cx="7148966" cy="860321"/>
      </dsp:txXfrm>
    </dsp:sp>
    <dsp:sp modelId="{952320A3-48D4-4AAE-B98F-0133ED848194}">
      <dsp:nvSpPr>
        <dsp:cNvPr id="0" name=""/>
        <dsp:cNvSpPr/>
      </dsp:nvSpPr>
      <dsp:spPr>
        <a:xfrm>
          <a:off x="0" y="2550931"/>
          <a:ext cx="724204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i-FI" sz="1900" kern="1200"/>
            <a:t>Hakukohteena Sähkö- ja automaatiotekniikan tutkinto-ohjelmat</a:t>
          </a:r>
          <a:endParaRPr lang="en-US" sz="1900" kern="1200"/>
        </a:p>
      </dsp:txBody>
      <dsp:txXfrm>
        <a:off x="0" y="2550931"/>
        <a:ext cx="7242048" cy="397440"/>
      </dsp:txXfrm>
    </dsp:sp>
    <dsp:sp modelId="{6D436355-A65E-461C-8FE2-B9BA2E5BA490}">
      <dsp:nvSpPr>
        <dsp:cNvPr id="0" name=""/>
        <dsp:cNvSpPr/>
      </dsp:nvSpPr>
      <dsp:spPr>
        <a:xfrm>
          <a:off x="0" y="2948371"/>
          <a:ext cx="7242048" cy="95340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Sähköalan koulutus </a:t>
          </a:r>
          <a:endParaRPr lang="en-US" sz="2400" kern="1200"/>
        </a:p>
      </dsp:txBody>
      <dsp:txXfrm>
        <a:off x="46541" y="2994912"/>
        <a:ext cx="7148966" cy="860321"/>
      </dsp:txXfrm>
    </dsp:sp>
    <dsp:sp modelId="{94E57D91-85BE-4733-8EA3-168F57766A44}">
      <dsp:nvSpPr>
        <dsp:cNvPr id="0" name=""/>
        <dsp:cNvSpPr/>
      </dsp:nvSpPr>
      <dsp:spPr>
        <a:xfrm>
          <a:off x="0" y="3901775"/>
          <a:ext cx="724204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i-FI" sz="1900" kern="1200"/>
            <a:t>Sähköpätevyysvaatimus saavutetaan kun vähintään 45 op:tä nimettyjä opintoja</a:t>
          </a:r>
          <a:endParaRPr lang="en-US" sz="1900" kern="1200"/>
        </a:p>
      </dsp:txBody>
      <dsp:txXfrm>
        <a:off x="0" y="3901775"/>
        <a:ext cx="7242048" cy="596160"/>
      </dsp:txXfrm>
    </dsp:sp>
    <dsp:sp modelId="{2C7EFBE4-5120-4E00-832D-7A5932C16974}">
      <dsp:nvSpPr>
        <dsp:cNvPr id="0" name=""/>
        <dsp:cNvSpPr/>
      </dsp:nvSpPr>
      <dsp:spPr>
        <a:xfrm>
          <a:off x="0" y="4497935"/>
          <a:ext cx="7242048" cy="9534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Yleisesti vähän yhteistyötä muiden koulutusten kanssa</a:t>
          </a:r>
          <a:endParaRPr lang="en-US" sz="2400" kern="1200"/>
        </a:p>
      </dsp:txBody>
      <dsp:txXfrm>
        <a:off x="46541" y="4544476"/>
        <a:ext cx="7148966" cy="860321"/>
      </dsp:txXfrm>
    </dsp:sp>
    <dsp:sp modelId="{1D718482-A286-47D5-A182-D9D3F03D93CC}">
      <dsp:nvSpPr>
        <dsp:cNvPr id="0" name=""/>
        <dsp:cNvSpPr/>
      </dsp:nvSpPr>
      <dsp:spPr>
        <a:xfrm>
          <a:off x="0" y="5451339"/>
          <a:ext cx="724204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i-FI" sz="1900" kern="1200"/>
            <a:t>TAMK:n malli tosin poikkeus</a:t>
          </a:r>
          <a:endParaRPr lang="en-US" sz="1900" kern="1200"/>
        </a:p>
      </dsp:txBody>
      <dsp:txXfrm>
        <a:off x="0" y="5451339"/>
        <a:ext cx="7242048" cy="397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67D4-181A-4D00-AC37-FD3A127405B3}">
      <dsp:nvSpPr>
        <dsp:cNvPr id="0" name=""/>
        <dsp:cNvSpPr/>
      </dsp:nvSpPr>
      <dsp:spPr>
        <a:xfrm>
          <a:off x="2503637" y="833859"/>
          <a:ext cx="1007704" cy="349781"/>
        </a:xfrm>
        <a:custGeom>
          <a:avLst/>
          <a:gdLst/>
          <a:ahLst/>
          <a:cxnLst/>
          <a:rect l="0" t="0" r="0" b="0"/>
          <a:pathLst>
            <a:path>
              <a:moveTo>
                <a:pt x="0" y="0"/>
              </a:moveTo>
              <a:lnTo>
                <a:pt x="0" y="174890"/>
              </a:lnTo>
              <a:lnTo>
                <a:pt x="1007704" y="174890"/>
              </a:lnTo>
              <a:lnTo>
                <a:pt x="1007704" y="349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7B08F2-F1D9-4902-A946-38829BA0FA74}">
      <dsp:nvSpPr>
        <dsp:cNvPr id="0" name=""/>
        <dsp:cNvSpPr/>
      </dsp:nvSpPr>
      <dsp:spPr>
        <a:xfrm>
          <a:off x="1495932" y="833859"/>
          <a:ext cx="1007704" cy="349781"/>
        </a:xfrm>
        <a:custGeom>
          <a:avLst/>
          <a:gdLst/>
          <a:ahLst/>
          <a:cxnLst/>
          <a:rect l="0" t="0" r="0" b="0"/>
          <a:pathLst>
            <a:path>
              <a:moveTo>
                <a:pt x="1007704" y="0"/>
              </a:moveTo>
              <a:lnTo>
                <a:pt x="1007704" y="174890"/>
              </a:lnTo>
              <a:lnTo>
                <a:pt x="0" y="174890"/>
              </a:lnTo>
              <a:lnTo>
                <a:pt x="0" y="349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B8DEB-1DB5-4D53-804C-A6C5009D9A04}">
      <dsp:nvSpPr>
        <dsp:cNvPr id="0" name=""/>
        <dsp:cNvSpPr/>
      </dsp:nvSpPr>
      <dsp:spPr>
        <a:xfrm>
          <a:off x="1670823" y="1045"/>
          <a:ext cx="1665627" cy="8328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kern="1200"/>
            <a:t>Talotekniikka, insinööri (AMK)</a:t>
          </a:r>
        </a:p>
      </dsp:txBody>
      <dsp:txXfrm>
        <a:off x="1670823" y="1045"/>
        <a:ext cx="1665627" cy="832813"/>
      </dsp:txXfrm>
    </dsp:sp>
    <dsp:sp modelId="{500980DE-871B-4817-8678-A315EA29FC54}">
      <dsp:nvSpPr>
        <dsp:cNvPr id="0" name=""/>
        <dsp:cNvSpPr/>
      </dsp:nvSpPr>
      <dsp:spPr>
        <a:xfrm>
          <a:off x="663118" y="1183641"/>
          <a:ext cx="1665627" cy="8328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kern="1200"/>
            <a:t>LVI-talotekniikka</a:t>
          </a:r>
        </a:p>
      </dsp:txBody>
      <dsp:txXfrm>
        <a:off x="663118" y="1183641"/>
        <a:ext cx="1665627" cy="832813"/>
      </dsp:txXfrm>
    </dsp:sp>
    <dsp:sp modelId="{6EEB3260-BEBA-4813-A042-13F11921D91B}">
      <dsp:nvSpPr>
        <dsp:cNvPr id="0" name=""/>
        <dsp:cNvSpPr/>
      </dsp:nvSpPr>
      <dsp:spPr>
        <a:xfrm>
          <a:off x="2678528" y="1183641"/>
          <a:ext cx="1665627" cy="8328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kern="1200"/>
            <a:t>Sähköinen talotekniikka</a:t>
          </a:r>
        </a:p>
      </dsp:txBody>
      <dsp:txXfrm>
        <a:off x="2678528" y="1183641"/>
        <a:ext cx="1665627" cy="832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D9BCD-853F-4954-BD27-85F462A0EFF8}">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ACEA3-34A3-48EC-81FB-7F283077E635}">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kern="1200"/>
            <a:t>Talonrakentaminen</a:t>
          </a:r>
          <a:endParaRPr lang="en-US" sz="3400" kern="1200"/>
        </a:p>
      </dsp:txBody>
      <dsp:txXfrm>
        <a:off x="0" y="623"/>
        <a:ext cx="6492875" cy="1020830"/>
      </dsp:txXfrm>
    </dsp:sp>
    <dsp:sp modelId="{4023498D-9BAD-4DD8-B72E-7F94E77748A7}">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6A0E1-100D-4327-BD3F-8590CE7520F2}">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kern="1200"/>
            <a:t>Maarakentaminen</a:t>
          </a:r>
          <a:endParaRPr lang="en-US" sz="3400" kern="1200"/>
        </a:p>
      </dsp:txBody>
      <dsp:txXfrm>
        <a:off x="0" y="1021453"/>
        <a:ext cx="6492875" cy="1020830"/>
      </dsp:txXfrm>
    </dsp:sp>
    <dsp:sp modelId="{B93601AD-1A48-43C1-9A52-ED7903265BDA}">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A98A2-D3D0-4F8B-8415-D345332487D3}">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kern="1200"/>
            <a:t>Rakennustuoteteollisuus </a:t>
          </a:r>
          <a:endParaRPr lang="en-US" sz="3400" kern="1200"/>
        </a:p>
      </dsp:txBody>
      <dsp:txXfrm>
        <a:off x="0" y="2042284"/>
        <a:ext cx="6492875" cy="1020830"/>
      </dsp:txXfrm>
    </dsp:sp>
    <dsp:sp modelId="{8B82D8E1-40E7-4656-A04A-08ECEED0D10E}">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BA94-7B68-46BB-B075-81F15DB148AF}">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kern="1200"/>
            <a:t>Kiinteistöpalvelut</a:t>
          </a:r>
          <a:endParaRPr lang="en-US" sz="3400" kern="1200"/>
        </a:p>
      </dsp:txBody>
      <dsp:txXfrm>
        <a:off x="0" y="3063115"/>
        <a:ext cx="6492875" cy="1020830"/>
      </dsp:txXfrm>
    </dsp:sp>
    <dsp:sp modelId="{35D62DE2-5A37-48D1-AD8C-41DA20018528}">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73D12-2174-4C9F-856B-E6BA8C1C1E4F}">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kern="1200" dirty="0"/>
            <a:t>Suunnittelu- ja konsultointitoiminta </a:t>
          </a:r>
          <a:endParaRPr lang="en-US" sz="3400" kern="1200" dirty="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5A74F-A9A9-4686-921B-ABD9C09D7D4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03A03D4-58AF-4D86-9C58-3C773898D3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B8EF634-7FC4-48D7-A892-CCA7590A9DFE}"/>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52BAE126-4962-4AD3-AF5E-267583956A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641C8DB-4DF6-4EF9-948B-95A423E4448D}"/>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334259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C46BF-068F-4125-BDD6-0D20A5651C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6C335F4-4F8F-4395-AB54-9EB6CD666723}"/>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46246A-96AD-45D7-B117-5AC9AFC0BE41}"/>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731B87C7-DBD5-4170-8928-E543E15F67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1C638A7-B6EB-4A0C-BB25-FCFA3ED09096}"/>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79306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2BF506C-E510-43A8-9250-30D7AA7D80D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82D9631-28F8-4DB2-A488-8A7642B5307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77829E-79AA-4393-B370-0CDE9346553F}"/>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F973B7DC-7567-4D34-9DD2-185D1310D6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D6D7971-B467-441E-847D-214879753C36}"/>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63685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517581-83BD-421F-8644-532957F57EB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13FFAB-B006-4A37-A72B-CADB38DC953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9092AE3-BCD4-415E-826B-B1D67C437571}"/>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C2D43463-7D57-4A98-9768-07FDC9CB63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4C4E56-1BF0-4B01-B046-8AF4A523DDD8}"/>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317474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B716B-5FE2-410A-B16A-23A76E7AB1F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DEF121C-EC90-43EC-8E03-DBCF510F1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F762E60-1429-44BC-B100-7CC4EFB25D47}"/>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A69499CD-3A96-49BF-B7F2-3614C71D65C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4B6C898-1844-478B-805B-0BB789820250}"/>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400539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84F592-7053-4582-83E0-EBE4806455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8FDD04B-3586-4DCA-84F9-7450E240DE01}"/>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FA4DC94-E6A1-4245-901C-825C8BFE5970}"/>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DD788D-1CFF-45D9-A15A-CEF81D74B5E2}"/>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6" name="Alatunnisteen paikkamerkki 5">
            <a:extLst>
              <a:ext uri="{FF2B5EF4-FFF2-40B4-BE49-F238E27FC236}">
                <a16:creationId xmlns:a16="http://schemas.microsoft.com/office/drawing/2014/main" id="{180DE261-AC2D-49D3-8149-4F50197C027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17D7110-A068-46EF-8E4D-F5AB7C91A577}"/>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257314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5B96ED-E7E3-4BE2-BE86-B4EA50218F2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2334FDD-EAFD-46DB-A760-A3C6E9D83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C927F43F-1823-4600-BDEE-D06F8869B6D8}"/>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B815D3E-5FF3-4C1D-A33B-5A884E6B1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F78297EC-0738-4379-AF59-76059DC6A6B8}"/>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2C0CEF5-5549-400D-8B03-55E0EB282B55}"/>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8" name="Alatunnisteen paikkamerkki 7">
            <a:extLst>
              <a:ext uri="{FF2B5EF4-FFF2-40B4-BE49-F238E27FC236}">
                <a16:creationId xmlns:a16="http://schemas.microsoft.com/office/drawing/2014/main" id="{964FA070-7D18-4341-AA32-43F9AB741A7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43C555E-9AF4-4601-9D98-A6DF49A78C53}"/>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125138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CFC33-5BA2-4858-9B38-7738B01A8F0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8C67109-176D-4704-B114-5AA7C62347B8}"/>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4" name="Alatunnisteen paikkamerkki 3">
            <a:extLst>
              <a:ext uri="{FF2B5EF4-FFF2-40B4-BE49-F238E27FC236}">
                <a16:creationId xmlns:a16="http://schemas.microsoft.com/office/drawing/2014/main" id="{360380E7-8630-4517-BDA7-EA8E0A19553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D355804-733C-4F9B-B23F-CFEB6285B8C8}"/>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288939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2B6B17-0D4D-4E4E-B903-7F94AEF98ADD}"/>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3" name="Alatunnisteen paikkamerkki 2">
            <a:extLst>
              <a:ext uri="{FF2B5EF4-FFF2-40B4-BE49-F238E27FC236}">
                <a16:creationId xmlns:a16="http://schemas.microsoft.com/office/drawing/2014/main" id="{13BAF2C5-753F-41C0-B9A5-0D79A463D1F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27D48CE-4F8A-432A-A176-B67E6CB2A35A}"/>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339749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40B5A6-846F-45C2-B3E8-FD855F6057A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694729-8170-456F-BBF9-4F2C969DE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2105D7D-21F5-491A-9BA1-3B0CD141B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022F23B-D345-468A-832E-CB264B3C4EEB}"/>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6" name="Alatunnisteen paikkamerkki 5">
            <a:extLst>
              <a:ext uri="{FF2B5EF4-FFF2-40B4-BE49-F238E27FC236}">
                <a16:creationId xmlns:a16="http://schemas.microsoft.com/office/drawing/2014/main" id="{F7AA42CC-3E6E-4D95-AAD7-B4A052F74BC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18762D9-491A-45AB-AD09-1C966F7A484A}"/>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55610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1EFC9E-FAD7-42AF-A6FD-350DAFE020B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A7C2D66-6C90-4D8C-85DA-39AE753B3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34ABC31-E3FF-422A-BA4A-7BC8AA41F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3379655A-F5CF-4A2F-97DE-C8D726D7F58E}"/>
              </a:ext>
            </a:extLst>
          </p:cNvPr>
          <p:cNvSpPr>
            <a:spLocks noGrp="1"/>
          </p:cNvSpPr>
          <p:nvPr>
            <p:ph type="dt" sz="half" idx="10"/>
          </p:nvPr>
        </p:nvSpPr>
        <p:spPr/>
        <p:txBody>
          <a:bodyPr/>
          <a:lstStyle/>
          <a:p>
            <a:fld id="{42D6832E-C889-405E-B799-3491A80CA23B}" type="datetimeFigureOut">
              <a:rPr lang="fi-FI" smtClean="0"/>
              <a:t>7.4.2020</a:t>
            </a:fld>
            <a:endParaRPr lang="fi-FI"/>
          </a:p>
        </p:txBody>
      </p:sp>
      <p:sp>
        <p:nvSpPr>
          <p:cNvPr id="6" name="Alatunnisteen paikkamerkki 5">
            <a:extLst>
              <a:ext uri="{FF2B5EF4-FFF2-40B4-BE49-F238E27FC236}">
                <a16:creationId xmlns:a16="http://schemas.microsoft.com/office/drawing/2014/main" id="{E871BF29-BDC4-4FA6-A184-35ED34F31FE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48A3C13-ED5A-4061-A8A4-7B8681929ED7}"/>
              </a:ext>
            </a:extLst>
          </p:cNvPr>
          <p:cNvSpPr>
            <a:spLocks noGrp="1"/>
          </p:cNvSpPr>
          <p:nvPr>
            <p:ph type="sldNum" sz="quarter" idx="12"/>
          </p:nvPr>
        </p:nvSpPr>
        <p:spPr/>
        <p:txBody>
          <a:bodyPr/>
          <a:lstStyle/>
          <a:p>
            <a:fld id="{7557B333-A6F9-4CA2-8BC5-3121629FDD64}" type="slidenum">
              <a:rPr lang="fi-FI" smtClean="0"/>
              <a:t>‹#›</a:t>
            </a:fld>
            <a:endParaRPr lang="fi-FI"/>
          </a:p>
        </p:txBody>
      </p:sp>
    </p:spTree>
    <p:extLst>
      <p:ext uri="{BB962C8B-B14F-4D97-AF65-F5344CB8AC3E}">
        <p14:creationId xmlns:p14="http://schemas.microsoft.com/office/powerpoint/2010/main" val="421135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60B3018-E770-4349-B390-D48921E6F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F519705-534C-441B-92AC-20A35D506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B0F84D-32F8-4889-AF62-2E9489C7E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6832E-C889-405E-B799-3491A80CA23B}" type="datetimeFigureOut">
              <a:rPr lang="fi-FI" smtClean="0"/>
              <a:t>7.4.2020</a:t>
            </a:fld>
            <a:endParaRPr lang="fi-FI"/>
          </a:p>
        </p:txBody>
      </p:sp>
      <p:sp>
        <p:nvSpPr>
          <p:cNvPr id="5" name="Alatunnisteen paikkamerkki 4">
            <a:extLst>
              <a:ext uri="{FF2B5EF4-FFF2-40B4-BE49-F238E27FC236}">
                <a16:creationId xmlns:a16="http://schemas.microsoft.com/office/drawing/2014/main" id="{93F3DC4A-796F-4670-9074-C66875573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BF44B84-7282-4919-9EBD-31DC1D3F7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B333-A6F9-4CA2-8BC5-3121629FDD64}" type="slidenum">
              <a:rPr lang="fi-FI" smtClean="0"/>
              <a:t>‹#›</a:t>
            </a:fld>
            <a:endParaRPr lang="fi-FI"/>
          </a:p>
        </p:txBody>
      </p:sp>
    </p:spTree>
    <p:extLst>
      <p:ext uri="{BB962C8B-B14F-4D97-AF65-F5344CB8AC3E}">
        <p14:creationId xmlns:p14="http://schemas.microsoft.com/office/powerpoint/2010/main" val="428276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henkilö, seisominen, vaatetus, ulko&#10;&#10;Kuvaus luotu automaattisesti">
            <a:extLst>
              <a:ext uri="{FF2B5EF4-FFF2-40B4-BE49-F238E27FC236}">
                <a16:creationId xmlns:a16="http://schemas.microsoft.com/office/drawing/2014/main" id="{6876AA7E-33D9-4FBD-809A-1FEB9A033F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92001" cy="4666928"/>
          </a:xfrm>
          <a:prstGeom prst="rect">
            <a:avLst/>
          </a:prstGeom>
        </p:spPr>
      </p:pic>
      <p:pic>
        <p:nvPicPr>
          <p:cNvPr id="13" name="Picture 9">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786CE7F-FCC4-41C3-B14D-2EFF08E88542}"/>
              </a:ext>
            </a:extLst>
          </p:cNvPr>
          <p:cNvSpPr>
            <a:spLocks noGrp="1"/>
          </p:cNvSpPr>
          <p:nvPr>
            <p:ph type="ctrTitle"/>
          </p:nvPr>
        </p:nvSpPr>
        <p:spPr>
          <a:xfrm>
            <a:off x="804484" y="5090844"/>
            <a:ext cx="10592174" cy="1000655"/>
          </a:xfrm>
        </p:spPr>
        <p:txBody>
          <a:bodyPr anchor="t">
            <a:normAutofit fontScale="90000"/>
          </a:bodyPr>
          <a:lstStyle/>
          <a:p>
            <a:pPr algn="l"/>
            <a:r>
              <a:rPr lang="fi-FI" sz="4400" dirty="0">
                <a:solidFill>
                  <a:srgbClr val="000000"/>
                </a:solidFill>
              </a:rPr>
              <a:t>Korkea-asteen koulutukset rakennetun ympäristön ammatteihin</a:t>
            </a:r>
          </a:p>
        </p:txBody>
      </p:sp>
      <p:sp>
        <p:nvSpPr>
          <p:cNvPr id="3" name="Alaotsikko 2">
            <a:extLst>
              <a:ext uri="{FF2B5EF4-FFF2-40B4-BE49-F238E27FC236}">
                <a16:creationId xmlns:a16="http://schemas.microsoft.com/office/drawing/2014/main" id="{A23CD7A1-EE5E-4E5B-A9A3-022703EDB75C}"/>
              </a:ext>
            </a:extLst>
          </p:cNvPr>
          <p:cNvSpPr>
            <a:spLocks noGrp="1"/>
          </p:cNvSpPr>
          <p:nvPr>
            <p:ph type="subTitle" idx="1"/>
          </p:nvPr>
        </p:nvSpPr>
        <p:spPr>
          <a:xfrm>
            <a:off x="804788" y="4606470"/>
            <a:ext cx="9416898" cy="484374"/>
          </a:xfrm>
        </p:spPr>
        <p:txBody>
          <a:bodyPr anchor="b">
            <a:normAutofit/>
          </a:bodyPr>
          <a:lstStyle/>
          <a:p>
            <a:pPr algn="l"/>
            <a:r>
              <a:rPr lang="fi-FI" sz="1800" dirty="0">
                <a:solidFill>
                  <a:srgbClr val="000000"/>
                </a:solidFill>
              </a:rPr>
              <a:t>Kira-alan Abi-info</a:t>
            </a:r>
          </a:p>
        </p:txBody>
      </p:sp>
      <p:pic>
        <p:nvPicPr>
          <p:cNvPr id="7" name="Kuva 6" descr="Kuva, joka sisältää kohteen clipart-kuva&#10;&#10;Kuvaus luotu automaattisesti">
            <a:extLst>
              <a:ext uri="{FF2B5EF4-FFF2-40B4-BE49-F238E27FC236}">
                <a16:creationId xmlns:a16="http://schemas.microsoft.com/office/drawing/2014/main" id="{2CF552C4-873F-4826-AC03-6879C685C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204" y="5857334"/>
            <a:ext cx="2471796" cy="1000656"/>
          </a:xfrm>
          <a:prstGeom prst="rect">
            <a:avLst/>
          </a:prstGeom>
        </p:spPr>
      </p:pic>
    </p:spTree>
    <p:extLst>
      <p:ext uri="{BB962C8B-B14F-4D97-AF65-F5344CB8AC3E}">
        <p14:creationId xmlns:p14="http://schemas.microsoft.com/office/powerpoint/2010/main" val="127828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3E236A3-55E9-4DB8-809D-76DA956E1D59}"/>
              </a:ext>
            </a:extLst>
          </p:cNvPr>
          <p:cNvSpPr/>
          <p:nvPr/>
        </p:nvSpPr>
        <p:spPr>
          <a:xfrm>
            <a:off x="0" y="783220"/>
            <a:ext cx="12192000" cy="1477328"/>
          </a:xfrm>
          <a:prstGeom prst="rect">
            <a:avLst/>
          </a:prstGeom>
        </p:spPr>
        <p:txBody>
          <a:bodyPr wrap="square">
            <a:spAutoFit/>
          </a:bodyPr>
          <a:lstStyle/>
          <a:p>
            <a:r>
              <a:rPr lang="fi-FI" dirty="0"/>
              <a:t>Rakennustekniikan koulutuksen tavoitteena on kouluttaa rakennusalaa hallitsevia ammattilaisia, joilla on monipuoliset valmiudet työskennellä rakennusalan eri tehtävissä. Laaja-alaiseen ammattitaitoon kuuluvat hyvä ammattiteoreettinen, käytännöllinen ja menetelmällinen osaaminen sekä syvällinen asiantuntemus omalla erikoisosaamisalueella. Rakennusinsinöörin tehtävät edellyttävät ammatillisen osaamisen lisäksi ongelmanratkaisukykyä, matemaattista ja taloudellista ajattelua, ryhmätyö ja esimiestaitoja, monipuolisia tietotekniikan käyttövalmiuksia sekä viestintä- ja kielitaitoa.</a:t>
            </a:r>
          </a:p>
        </p:txBody>
      </p:sp>
      <p:sp>
        <p:nvSpPr>
          <p:cNvPr id="3" name="Tekstiruutu 2">
            <a:extLst>
              <a:ext uri="{FF2B5EF4-FFF2-40B4-BE49-F238E27FC236}">
                <a16:creationId xmlns:a16="http://schemas.microsoft.com/office/drawing/2014/main" id="{8335386D-ED7A-49BD-B9EF-13BCF49A77E4}"/>
              </a:ext>
            </a:extLst>
          </p:cNvPr>
          <p:cNvSpPr txBox="1"/>
          <p:nvPr/>
        </p:nvSpPr>
        <p:spPr>
          <a:xfrm>
            <a:off x="0" y="262393"/>
            <a:ext cx="12192000" cy="400110"/>
          </a:xfrm>
          <a:prstGeom prst="rect">
            <a:avLst/>
          </a:prstGeom>
          <a:noFill/>
        </p:spPr>
        <p:txBody>
          <a:bodyPr wrap="square" rtlCol="0">
            <a:spAutoFit/>
          </a:bodyPr>
          <a:lstStyle/>
          <a:p>
            <a:r>
              <a:rPr lang="fi-FI" sz="2000" b="1" dirty="0">
                <a:solidFill>
                  <a:schemeClr val="accent5"/>
                </a:solidFill>
                <a:latin typeface="+mj-lt"/>
              </a:rPr>
              <a:t>RAKENNUSINSINÖÖRI</a:t>
            </a:r>
            <a:r>
              <a:rPr lang="fi-FI" sz="2000" dirty="0">
                <a:solidFill>
                  <a:schemeClr val="accent5"/>
                </a:solidFill>
                <a:latin typeface="+mj-lt"/>
              </a:rPr>
              <a:t> JOHTAA ASIOITA, HUOLEHTII TYÖSKENTELYEDELLYTYKSISTÄ JA SUUNNITTELEE</a:t>
            </a:r>
          </a:p>
        </p:txBody>
      </p:sp>
      <p:sp>
        <p:nvSpPr>
          <p:cNvPr id="4" name="Suorakulmio 3">
            <a:extLst>
              <a:ext uri="{FF2B5EF4-FFF2-40B4-BE49-F238E27FC236}">
                <a16:creationId xmlns:a16="http://schemas.microsoft.com/office/drawing/2014/main" id="{6AD1CD28-DAFF-43FC-93FE-16A078F526EB}"/>
              </a:ext>
            </a:extLst>
          </p:cNvPr>
          <p:cNvSpPr/>
          <p:nvPr/>
        </p:nvSpPr>
        <p:spPr>
          <a:xfrm>
            <a:off x="0" y="2376175"/>
            <a:ext cx="12192000" cy="2308324"/>
          </a:xfrm>
          <a:prstGeom prst="rect">
            <a:avLst/>
          </a:prstGeom>
        </p:spPr>
        <p:txBody>
          <a:bodyPr wrap="square">
            <a:spAutoFit/>
          </a:bodyPr>
          <a:lstStyle/>
          <a:p>
            <a:r>
              <a:rPr lang="fi-FI" dirty="0"/>
              <a:t>Rakennustekniikan insinööri (AMK) -koulutuksessa painotetaan ammatillisen osaamisen lisäksi myös ongelmanratkaisukykyä, matemaattista ja taloudellista ajattelua, ryhmätyö- ja esimiestaitoja, monipuolisia tietotekniikan käyttövalmiuksia sekä viestintä- ja kielitaitoa. Koulutus sisältää myös vapaasti valittavia opintoja, harjoittelun sekä opinnäytetyön. </a:t>
            </a:r>
          </a:p>
          <a:p>
            <a:endParaRPr lang="fi-FI" dirty="0"/>
          </a:p>
          <a:p>
            <a:r>
              <a:rPr lang="fi-FI" u="sng" dirty="0"/>
              <a:t>Voit syventää osaamistasi jollakin seuraavista osa-alueista:</a:t>
            </a:r>
          </a:p>
          <a:p>
            <a:r>
              <a:rPr lang="fi-FI" dirty="0"/>
              <a:t>•infrarakentaminen </a:t>
            </a:r>
          </a:p>
          <a:p>
            <a:r>
              <a:rPr lang="fi-FI" dirty="0"/>
              <a:t>•rakennetekniikka </a:t>
            </a:r>
          </a:p>
          <a:p>
            <a:r>
              <a:rPr lang="fi-FI" dirty="0"/>
              <a:t>•rakentamisen projektinhallinta </a:t>
            </a:r>
          </a:p>
        </p:txBody>
      </p:sp>
      <p:pic>
        <p:nvPicPr>
          <p:cNvPr id="5" name="Kuva 4">
            <a:extLst>
              <a:ext uri="{FF2B5EF4-FFF2-40B4-BE49-F238E27FC236}">
                <a16:creationId xmlns:a16="http://schemas.microsoft.com/office/drawing/2014/main" id="{1B48CE7E-0BC7-4E01-A099-4922CAF7FA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57029" y="3299791"/>
            <a:ext cx="6538623" cy="35582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8849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94360" y="637125"/>
            <a:ext cx="3163824" cy="5256371"/>
          </a:xfrm>
        </p:spPr>
        <p:txBody>
          <a:bodyPr>
            <a:normAutofit/>
          </a:bodyPr>
          <a:lstStyle/>
          <a:p>
            <a:r>
              <a:rPr lang="fi-FI">
                <a:solidFill>
                  <a:schemeClr val="bg1"/>
                </a:solidFill>
              </a:rPr>
              <a:t>LVI-talotekniikan koulutus, insinööri (AMK)</a:t>
            </a:r>
          </a:p>
        </p:txBody>
      </p:sp>
      <p:graphicFrame>
        <p:nvGraphicFramePr>
          <p:cNvPr id="5" name="Sisällön paikkamerkki 2">
            <a:extLst>
              <a:ext uri="{FF2B5EF4-FFF2-40B4-BE49-F238E27FC236}">
                <a16:creationId xmlns:a16="http://schemas.microsoft.com/office/drawing/2014/main" id="{4D7542BA-7AB6-4387-AAD3-1DAB3C33F257}"/>
              </a:ext>
            </a:extLst>
          </p:cNvPr>
          <p:cNvGraphicFramePr>
            <a:graphicFrameLocks noGrp="1"/>
          </p:cNvGraphicFramePr>
          <p:nvPr>
            <p:ph idx="1"/>
            <p:extLst>
              <p:ext uri="{D42A27DB-BD31-4B8C-83A1-F6EECF244321}">
                <p14:modId xmlns:p14="http://schemas.microsoft.com/office/powerpoint/2010/main" val="1731580707"/>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31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94360" y="637125"/>
            <a:ext cx="3163824" cy="5256371"/>
          </a:xfrm>
        </p:spPr>
        <p:txBody>
          <a:bodyPr>
            <a:normAutofit/>
          </a:bodyPr>
          <a:lstStyle/>
          <a:p>
            <a:r>
              <a:rPr lang="fi-FI" sz="3700">
                <a:solidFill>
                  <a:schemeClr val="bg1"/>
                </a:solidFill>
              </a:rPr>
              <a:t>Sähköinen talotekniikka, insinööri(AMK)</a:t>
            </a:r>
          </a:p>
        </p:txBody>
      </p:sp>
      <p:graphicFrame>
        <p:nvGraphicFramePr>
          <p:cNvPr id="13" name="Sisällön paikkamerkki 2">
            <a:extLst>
              <a:ext uri="{FF2B5EF4-FFF2-40B4-BE49-F238E27FC236}">
                <a16:creationId xmlns:a16="http://schemas.microsoft.com/office/drawing/2014/main" id="{5D91C1A2-DBA7-478C-9908-8E7D57D50478}"/>
              </a:ext>
            </a:extLst>
          </p:cNvPr>
          <p:cNvGraphicFramePr>
            <a:graphicFrameLocks noGrp="1"/>
          </p:cNvGraphicFramePr>
          <p:nvPr>
            <p:ph idx="1"/>
            <p:extLst>
              <p:ext uri="{D42A27DB-BD31-4B8C-83A1-F6EECF244321}">
                <p14:modId xmlns:p14="http://schemas.microsoft.com/office/powerpoint/2010/main" val="1299746858"/>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80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kstiruutu 11"/>
          <p:cNvSpPr txBox="1"/>
          <p:nvPr/>
        </p:nvSpPr>
        <p:spPr>
          <a:xfrm>
            <a:off x="594360" y="637125"/>
            <a:ext cx="3163824" cy="52563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bg1"/>
                </a:solidFill>
                <a:latin typeface="+mj-lt"/>
                <a:ea typeface="+mj-ea"/>
                <a:cs typeface="+mj-cs"/>
              </a:rPr>
              <a:t>Talotekniikan </a:t>
            </a:r>
            <a:r>
              <a:rPr lang="en-US" sz="3200" kern="1200" dirty="0" err="1">
                <a:solidFill>
                  <a:schemeClr val="bg1"/>
                </a:solidFill>
                <a:latin typeface="+mj-lt"/>
                <a:ea typeface="+mj-ea"/>
                <a:cs typeface="+mj-cs"/>
              </a:rPr>
              <a:t>koulutusrakenne</a:t>
            </a:r>
            <a:endParaRPr lang="en-US" sz="4400" kern="1200" dirty="0">
              <a:solidFill>
                <a:schemeClr val="bg1"/>
              </a:solidFill>
              <a:latin typeface="+mj-lt"/>
              <a:ea typeface="+mj-ea"/>
              <a:cs typeface="+mj-cs"/>
            </a:endParaRPr>
          </a:p>
        </p:txBody>
      </p:sp>
      <p:grpSp>
        <p:nvGrpSpPr>
          <p:cNvPr id="2" name="Ryhmä 1">
            <a:extLst>
              <a:ext uri="{FF2B5EF4-FFF2-40B4-BE49-F238E27FC236}">
                <a16:creationId xmlns:a16="http://schemas.microsoft.com/office/drawing/2014/main" id="{76F7FBFC-E51B-457D-A0BB-52739CBB610C}"/>
              </a:ext>
            </a:extLst>
          </p:cNvPr>
          <p:cNvGrpSpPr/>
          <p:nvPr/>
        </p:nvGrpSpPr>
        <p:grpSpPr>
          <a:xfrm>
            <a:off x="4517137" y="1186817"/>
            <a:ext cx="7242049" cy="4130290"/>
            <a:chOff x="3948418" y="920426"/>
            <a:chExt cx="6498169" cy="3706040"/>
          </a:xfrm>
        </p:grpSpPr>
        <p:graphicFrame>
          <p:nvGraphicFramePr>
            <p:cNvPr id="7" name="Kaaviokuva 6"/>
            <p:cNvGraphicFramePr/>
            <p:nvPr/>
          </p:nvGraphicFramePr>
          <p:xfrm>
            <a:off x="4256014" y="920426"/>
            <a:ext cx="4492944" cy="1810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uorakulmio 10"/>
            <p:cNvSpPr/>
            <p:nvPr/>
          </p:nvSpPr>
          <p:spPr>
            <a:xfrm>
              <a:off x="4563610" y="3731662"/>
              <a:ext cx="3526173" cy="168854"/>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i-FI"/>
            </a:p>
          </p:txBody>
        </p:sp>
        <p:sp>
          <p:nvSpPr>
            <p:cNvPr id="14" name="Suorakulmio 13"/>
            <p:cNvSpPr/>
            <p:nvPr/>
          </p:nvSpPr>
          <p:spPr>
            <a:xfrm>
              <a:off x="5220238" y="3290322"/>
              <a:ext cx="1099469" cy="3433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6" name="Suorakulmio 15"/>
            <p:cNvSpPr/>
            <p:nvPr/>
          </p:nvSpPr>
          <p:spPr>
            <a:xfrm>
              <a:off x="3948418" y="3491627"/>
              <a:ext cx="615192" cy="689994"/>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i-FI"/>
            </a:p>
          </p:txBody>
        </p:sp>
        <p:sp>
          <p:nvSpPr>
            <p:cNvPr id="18" name="Suorakulmio 17"/>
            <p:cNvSpPr/>
            <p:nvPr/>
          </p:nvSpPr>
          <p:spPr>
            <a:xfrm>
              <a:off x="6384022" y="3290322"/>
              <a:ext cx="957744" cy="3433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3" name="Suorakulmio 22"/>
            <p:cNvSpPr/>
            <p:nvPr/>
          </p:nvSpPr>
          <p:spPr>
            <a:xfrm>
              <a:off x="7406080" y="3288124"/>
              <a:ext cx="683704" cy="347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4" name="Suorakulmio 23"/>
            <p:cNvSpPr/>
            <p:nvPr/>
          </p:nvSpPr>
          <p:spPr>
            <a:xfrm>
              <a:off x="8218142" y="3276702"/>
              <a:ext cx="351721" cy="107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normAutofit/>
            </a:bodyPr>
            <a:lstStyle/>
            <a:p>
              <a:pPr algn="ctr">
                <a:lnSpc>
                  <a:spcPct val="90000"/>
                </a:lnSpc>
                <a:spcAft>
                  <a:spcPts val="600"/>
                </a:spcAft>
              </a:pPr>
              <a:r>
                <a:rPr lang="fi-FI" sz="900"/>
                <a:t>Opinnäyte-työ 15 op</a:t>
              </a:r>
            </a:p>
          </p:txBody>
        </p:sp>
        <p:sp>
          <p:nvSpPr>
            <p:cNvPr id="25" name="Suorakulmio 24"/>
            <p:cNvSpPr/>
            <p:nvPr/>
          </p:nvSpPr>
          <p:spPr>
            <a:xfrm>
              <a:off x="5025004" y="4462727"/>
              <a:ext cx="3403135" cy="1637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lnSpc>
                  <a:spcPct val="90000"/>
                </a:lnSpc>
                <a:spcAft>
                  <a:spcPts val="600"/>
                </a:spcAft>
              </a:pPr>
              <a:r>
                <a:rPr lang="fi-FI" sz="500"/>
                <a:t>Vapaasti valittavat opinnot 15 op</a:t>
              </a:r>
            </a:p>
          </p:txBody>
        </p:sp>
        <p:sp>
          <p:nvSpPr>
            <p:cNvPr id="26" name="Suorakulmio 25"/>
            <p:cNvSpPr/>
            <p:nvPr/>
          </p:nvSpPr>
          <p:spPr>
            <a:xfrm>
              <a:off x="4563611" y="3276702"/>
              <a:ext cx="592312" cy="3433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7" name="Suorakulmio 26"/>
            <p:cNvSpPr/>
            <p:nvPr/>
          </p:nvSpPr>
          <p:spPr>
            <a:xfrm>
              <a:off x="5220238" y="4009967"/>
              <a:ext cx="1099469" cy="343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28" name="Suorakulmio 27"/>
            <p:cNvSpPr/>
            <p:nvPr/>
          </p:nvSpPr>
          <p:spPr>
            <a:xfrm>
              <a:off x="6384022" y="4009967"/>
              <a:ext cx="957744" cy="343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29" name="Suorakulmio 28"/>
            <p:cNvSpPr/>
            <p:nvPr/>
          </p:nvSpPr>
          <p:spPr>
            <a:xfrm>
              <a:off x="7406080" y="4007769"/>
              <a:ext cx="683704" cy="3477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30" name="Suorakulmio 29"/>
            <p:cNvSpPr/>
            <p:nvPr/>
          </p:nvSpPr>
          <p:spPr>
            <a:xfrm>
              <a:off x="4563611" y="4009967"/>
              <a:ext cx="592312" cy="343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31" name="Suorakulmio 30"/>
            <p:cNvSpPr/>
            <p:nvPr/>
          </p:nvSpPr>
          <p:spPr>
            <a:xfrm>
              <a:off x="5006011" y="3061556"/>
              <a:ext cx="2756022" cy="147526"/>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lnSpc>
                  <a:spcPct val="90000"/>
                </a:lnSpc>
                <a:spcAft>
                  <a:spcPts val="600"/>
                </a:spcAft>
              </a:pPr>
              <a:r>
                <a:rPr lang="fi-FI" sz="500">
                  <a:solidFill>
                    <a:schemeClr val="bg2">
                      <a:lumMod val="10000"/>
                    </a:schemeClr>
                  </a:solidFill>
                </a:rPr>
                <a:t>Harjoittelu 30 op</a:t>
              </a:r>
            </a:p>
          </p:txBody>
        </p:sp>
        <p:sp>
          <p:nvSpPr>
            <p:cNvPr id="5" name="Tekstiruutu 4"/>
            <p:cNvSpPr txBox="1"/>
            <p:nvPr/>
          </p:nvSpPr>
          <p:spPr>
            <a:xfrm>
              <a:off x="4859767" y="4114800"/>
              <a:ext cx="2973018" cy="276999"/>
            </a:xfrm>
            <a:prstGeom prst="rect">
              <a:avLst/>
            </a:prstGeom>
            <a:noFill/>
          </p:spPr>
          <p:txBody>
            <a:bodyPr wrap="square" rtlCol="0">
              <a:normAutofit/>
            </a:bodyPr>
            <a:lstStyle/>
            <a:p>
              <a:pPr>
                <a:lnSpc>
                  <a:spcPct val="90000"/>
                </a:lnSpc>
                <a:spcAft>
                  <a:spcPts val="600"/>
                </a:spcAft>
              </a:pPr>
              <a:r>
                <a:rPr lang="fi-FI" sz="1300"/>
                <a:t>Sähköisen </a:t>
              </a:r>
              <a:r>
                <a:rPr lang="fi-FI" sz="1300" err="1"/>
                <a:t>TATE:n</a:t>
              </a:r>
              <a:r>
                <a:rPr lang="fi-FI" sz="1300"/>
                <a:t> opinnot 74 op</a:t>
              </a:r>
            </a:p>
          </p:txBody>
        </p:sp>
        <p:sp>
          <p:nvSpPr>
            <p:cNvPr id="32" name="Tekstiruutu 31"/>
            <p:cNvSpPr txBox="1"/>
            <p:nvPr/>
          </p:nvSpPr>
          <p:spPr>
            <a:xfrm>
              <a:off x="4806936" y="3361894"/>
              <a:ext cx="2973018" cy="276999"/>
            </a:xfrm>
            <a:prstGeom prst="rect">
              <a:avLst/>
            </a:prstGeom>
            <a:noFill/>
          </p:spPr>
          <p:txBody>
            <a:bodyPr wrap="square" rtlCol="0">
              <a:normAutofit/>
            </a:bodyPr>
            <a:lstStyle/>
            <a:p>
              <a:pPr>
                <a:lnSpc>
                  <a:spcPct val="90000"/>
                </a:lnSpc>
                <a:spcAft>
                  <a:spcPts val="600"/>
                </a:spcAft>
              </a:pPr>
              <a:r>
                <a:rPr lang="fi-FI" sz="1300"/>
                <a:t>LVI- </a:t>
              </a:r>
              <a:r>
                <a:rPr lang="fi-FI" sz="1300" err="1"/>
                <a:t>TATE:n</a:t>
              </a:r>
              <a:r>
                <a:rPr lang="fi-FI" sz="1300"/>
                <a:t> opinnot 74 op</a:t>
              </a:r>
            </a:p>
          </p:txBody>
        </p:sp>
        <p:sp>
          <p:nvSpPr>
            <p:cNvPr id="6" name="Ellipsi 5"/>
            <p:cNvSpPr/>
            <p:nvPr/>
          </p:nvSpPr>
          <p:spPr>
            <a:xfrm>
              <a:off x="7004649" y="3500393"/>
              <a:ext cx="181155" cy="614407"/>
            </a:xfrm>
            <a:prstGeom prst="ellipse">
              <a:avLst/>
            </a:prstGeom>
            <a:noFill/>
            <a:ln w="38100">
              <a:solidFill>
                <a:srgbClr val="AE78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p:cNvSpPr/>
            <p:nvPr/>
          </p:nvSpPr>
          <p:spPr>
            <a:xfrm>
              <a:off x="6061141" y="3522342"/>
              <a:ext cx="181155" cy="614407"/>
            </a:xfrm>
            <a:prstGeom prst="ellipse">
              <a:avLst/>
            </a:prstGeom>
            <a:noFill/>
            <a:ln w="38100">
              <a:solidFill>
                <a:srgbClr val="AE78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p:cNvSpPr/>
            <p:nvPr/>
          </p:nvSpPr>
          <p:spPr>
            <a:xfrm>
              <a:off x="5463519" y="3620011"/>
              <a:ext cx="148942" cy="494790"/>
            </a:xfrm>
            <a:prstGeom prst="ellipse">
              <a:avLst/>
            </a:prstGeom>
            <a:noFill/>
            <a:ln w="38100">
              <a:solidFill>
                <a:srgbClr val="AE78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p:cNvSpPr/>
            <p:nvPr/>
          </p:nvSpPr>
          <p:spPr>
            <a:xfrm>
              <a:off x="7440711" y="3567304"/>
              <a:ext cx="155962" cy="508992"/>
            </a:xfrm>
            <a:prstGeom prst="ellipse">
              <a:avLst/>
            </a:prstGeom>
            <a:noFill/>
            <a:ln w="38100">
              <a:solidFill>
                <a:srgbClr val="AE78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p:cNvSpPr txBox="1"/>
            <p:nvPr/>
          </p:nvSpPr>
          <p:spPr>
            <a:xfrm>
              <a:off x="4256014" y="3688945"/>
              <a:ext cx="3681370" cy="276999"/>
            </a:xfrm>
            <a:prstGeom prst="rect">
              <a:avLst/>
            </a:prstGeom>
            <a:noFill/>
          </p:spPr>
          <p:txBody>
            <a:bodyPr wrap="square" rtlCol="0">
              <a:normAutofit/>
            </a:bodyPr>
            <a:lstStyle/>
            <a:p>
              <a:pPr>
                <a:lnSpc>
                  <a:spcPct val="90000"/>
                </a:lnSpc>
                <a:spcAft>
                  <a:spcPts val="600"/>
                </a:spcAft>
              </a:pPr>
              <a:r>
                <a:rPr lang="fi-FI" sz="1300"/>
                <a:t>Yhteiset opinnot 106 op</a:t>
              </a:r>
            </a:p>
          </p:txBody>
        </p:sp>
        <p:sp>
          <p:nvSpPr>
            <p:cNvPr id="36" name="Ellipsi 35"/>
            <p:cNvSpPr/>
            <p:nvPr/>
          </p:nvSpPr>
          <p:spPr>
            <a:xfrm>
              <a:off x="8806884" y="3575049"/>
              <a:ext cx="155962" cy="508992"/>
            </a:xfrm>
            <a:prstGeom prst="ellipse">
              <a:avLst/>
            </a:prstGeom>
            <a:noFill/>
            <a:ln w="38100">
              <a:solidFill>
                <a:srgbClr val="AE78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p:cNvSpPr txBox="1"/>
            <p:nvPr/>
          </p:nvSpPr>
          <p:spPr>
            <a:xfrm>
              <a:off x="9066361" y="3377345"/>
              <a:ext cx="1380226" cy="923330"/>
            </a:xfrm>
            <a:prstGeom prst="rect">
              <a:avLst/>
            </a:prstGeom>
            <a:solidFill>
              <a:srgbClr val="7030A0"/>
            </a:solidFill>
            <a:ln w="15875">
              <a:solidFill>
                <a:srgbClr val="7030A0"/>
              </a:solidFill>
            </a:ln>
          </p:spPr>
          <p:txBody>
            <a:bodyPr wrap="square" rtlCol="0">
              <a:normAutofit/>
            </a:bodyPr>
            <a:lstStyle/>
            <a:p>
              <a:pPr>
                <a:lnSpc>
                  <a:spcPct val="90000"/>
                </a:lnSpc>
                <a:spcAft>
                  <a:spcPts val="600"/>
                </a:spcAft>
              </a:pPr>
              <a:r>
                <a:rPr lang="fi-FI" sz="2000"/>
                <a:t>Yhteiset monialaisetprojektityöt</a:t>
              </a:r>
            </a:p>
          </p:txBody>
        </p:sp>
      </p:grpSp>
    </p:spTree>
    <p:extLst>
      <p:ext uri="{BB962C8B-B14F-4D97-AF65-F5344CB8AC3E}">
        <p14:creationId xmlns:p14="http://schemas.microsoft.com/office/powerpoint/2010/main" val="295947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7834F58-A227-4E17-A01E-54FECB91436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i-FI" sz="2800">
                <a:solidFill>
                  <a:schemeClr val="bg1"/>
                </a:solidFill>
              </a:rPr>
              <a:t>Rakennusarkkitehti</a:t>
            </a:r>
          </a:p>
        </p:txBody>
      </p:sp>
      <p:sp>
        <p:nvSpPr>
          <p:cNvPr id="3" name="Sisällön paikkamerkki 2">
            <a:extLst>
              <a:ext uri="{FF2B5EF4-FFF2-40B4-BE49-F238E27FC236}">
                <a16:creationId xmlns:a16="http://schemas.microsoft.com/office/drawing/2014/main" id="{B54CDEA4-30AA-4418-9B10-863C8D329488}"/>
              </a:ext>
            </a:extLst>
          </p:cNvPr>
          <p:cNvSpPr>
            <a:spLocks noGrp="1"/>
          </p:cNvSpPr>
          <p:nvPr>
            <p:ph idx="1"/>
          </p:nvPr>
        </p:nvSpPr>
        <p:spPr>
          <a:xfrm>
            <a:off x="643468" y="2638044"/>
            <a:ext cx="3363974" cy="3415622"/>
          </a:xfrm>
        </p:spPr>
        <p:txBody>
          <a:bodyPr>
            <a:normAutofit/>
          </a:bodyPr>
          <a:lstStyle/>
          <a:p>
            <a:pPr marL="0" indent="0" fontAlgn="auto">
              <a:spcAft>
                <a:spcPts val="0"/>
              </a:spcAft>
              <a:buFont typeface="Arial"/>
              <a:buNone/>
              <a:defRPr/>
            </a:pPr>
            <a:r>
              <a:rPr lang="fi-FI" sz="2000" b="1">
                <a:solidFill>
                  <a:schemeClr val="bg1"/>
                </a:solidFill>
              </a:rPr>
              <a:t>Opinnot ammattikorkeakoulussa  </a:t>
            </a:r>
          </a:p>
          <a:p>
            <a:pPr marL="0" indent="0" fontAlgn="auto">
              <a:spcAft>
                <a:spcPts val="0"/>
              </a:spcAft>
              <a:buFont typeface="Arial"/>
              <a:buNone/>
              <a:defRPr/>
            </a:pPr>
            <a:endParaRPr lang="fi-FI" sz="2000" b="1">
              <a:solidFill>
                <a:schemeClr val="bg1"/>
              </a:solidFill>
            </a:endParaRPr>
          </a:p>
          <a:p>
            <a:pPr marL="342900" lvl="0" indent="-342900">
              <a:spcAft>
                <a:spcPts val="0"/>
              </a:spcAft>
              <a:buFont typeface="Symbol"/>
              <a:buChar char=""/>
            </a:pPr>
            <a:r>
              <a:rPr lang="fi-FI" sz="2000">
                <a:solidFill>
                  <a:schemeClr val="bg1"/>
                </a:solidFill>
                <a:ea typeface="MS Mincho"/>
                <a:cs typeface="Times New Roman"/>
              </a:rPr>
              <a:t>Kesto 4 vuotta</a:t>
            </a:r>
            <a:endParaRPr lang="fi-FI" sz="2000">
              <a:solidFill>
                <a:schemeClr val="bg1"/>
              </a:solidFill>
              <a:latin typeface="Cambria"/>
              <a:ea typeface="MS Mincho"/>
              <a:cs typeface="Times New Roman"/>
            </a:endParaRPr>
          </a:p>
          <a:p>
            <a:pPr marL="342900" lvl="0" indent="-342900">
              <a:spcAft>
                <a:spcPts val="0"/>
              </a:spcAft>
              <a:buFont typeface="Symbol"/>
              <a:buChar char=""/>
            </a:pPr>
            <a:r>
              <a:rPr lang="fi-FI" sz="2000">
                <a:solidFill>
                  <a:schemeClr val="bg1"/>
                </a:solidFill>
                <a:ea typeface="MS Mincho"/>
                <a:cs typeface="Times New Roman"/>
              </a:rPr>
              <a:t>Laajuus: 240 opintopistettä </a:t>
            </a:r>
          </a:p>
          <a:p>
            <a:pPr marL="342900" lvl="0" indent="-342900">
              <a:spcAft>
                <a:spcPts val="0"/>
              </a:spcAft>
              <a:buFont typeface="Symbol"/>
              <a:buChar char=""/>
            </a:pPr>
            <a:endParaRPr lang="fi-FI" sz="2000">
              <a:solidFill>
                <a:schemeClr val="bg1"/>
              </a:solidFill>
              <a:latin typeface="Cambria"/>
              <a:ea typeface="MS Mincho"/>
              <a:cs typeface="Times New Roman"/>
            </a:endParaRPr>
          </a:p>
        </p:txBody>
      </p:sp>
      <p:pic>
        <p:nvPicPr>
          <p:cNvPr id="5" name="Picture 10" descr="Ins_AMK.png">
            <a:extLst>
              <a:ext uri="{FF2B5EF4-FFF2-40B4-BE49-F238E27FC236}">
                <a16:creationId xmlns:a16="http://schemas.microsoft.com/office/drawing/2014/main" id="{10478A2D-9250-40CA-A6C0-D3631A3EE807}"/>
              </a:ext>
            </a:extLst>
          </p:cNvPr>
          <p:cNvPicPr>
            <a:picLocks noChangeAspect="1"/>
          </p:cNvPicPr>
          <p:nvPr/>
        </p:nvPicPr>
        <p:blipFill>
          <a:blip r:embed="rId2"/>
          <a:srcRect/>
          <a:stretch>
            <a:fillRect/>
          </a:stretch>
        </p:blipFill>
        <p:spPr bwMode="auto">
          <a:xfrm>
            <a:off x="5297763" y="1113010"/>
            <a:ext cx="6250769" cy="4471112"/>
          </a:xfrm>
          <a:prstGeom prst="rect">
            <a:avLst/>
          </a:prstGeom>
          <a:noFill/>
        </p:spPr>
      </p:pic>
      <p:sp>
        <p:nvSpPr>
          <p:cNvPr id="6" name="Suorakulmio 5">
            <a:extLst>
              <a:ext uri="{FF2B5EF4-FFF2-40B4-BE49-F238E27FC236}">
                <a16:creationId xmlns:a16="http://schemas.microsoft.com/office/drawing/2014/main" id="{B9EC24BA-06FE-4BE9-987D-804707F55643}"/>
              </a:ext>
            </a:extLst>
          </p:cNvPr>
          <p:cNvSpPr/>
          <p:nvPr/>
        </p:nvSpPr>
        <p:spPr>
          <a:xfrm>
            <a:off x="58442" y="5070838"/>
            <a:ext cx="4595854" cy="923330"/>
          </a:xfrm>
          <a:prstGeom prst="rect">
            <a:avLst/>
          </a:prstGeom>
        </p:spPr>
        <p:txBody>
          <a:bodyPr wrap="square">
            <a:spAutoFit/>
          </a:bodyPr>
          <a:lstStyle/>
          <a:p>
            <a:pPr>
              <a:spcAft>
                <a:spcPts val="600"/>
              </a:spcAft>
            </a:pPr>
            <a:r>
              <a:rPr lang="fi-FI" dirty="0">
                <a:solidFill>
                  <a:schemeClr val="bg1"/>
                </a:solidFill>
              </a:rPr>
              <a:t>Perus- ja ammattiopinnot 180 op, vapaasti valittavat opinnot 15 op, ammattitaitoa edistävä harjoittelu 30 op, opinnäytetyö 15 op</a:t>
            </a:r>
          </a:p>
        </p:txBody>
      </p:sp>
      <p:pic>
        <p:nvPicPr>
          <p:cNvPr id="8" name="Kuva 7">
            <a:extLst>
              <a:ext uri="{FF2B5EF4-FFF2-40B4-BE49-F238E27FC236}">
                <a16:creationId xmlns:a16="http://schemas.microsoft.com/office/drawing/2014/main" id="{CDFED01D-CD80-4773-A7DB-6992DFC101B2}"/>
              </a:ext>
            </a:extLst>
          </p:cNvPr>
          <p:cNvPicPr>
            <a:picLocks noChangeAspect="1"/>
          </p:cNvPicPr>
          <p:nvPr/>
        </p:nvPicPr>
        <p:blipFill>
          <a:blip r:embed="rId3"/>
          <a:stretch>
            <a:fillRect/>
          </a:stretch>
        </p:blipFill>
        <p:spPr>
          <a:xfrm>
            <a:off x="4613231" y="5584122"/>
            <a:ext cx="7578769" cy="1273878"/>
          </a:xfrm>
          <a:prstGeom prst="rect">
            <a:avLst/>
          </a:prstGeom>
        </p:spPr>
      </p:pic>
    </p:spTree>
    <p:extLst>
      <p:ext uri="{BB962C8B-B14F-4D97-AF65-F5344CB8AC3E}">
        <p14:creationId xmlns:p14="http://schemas.microsoft.com/office/powerpoint/2010/main" val="174885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F955D8E9-7A32-4ACF-823B-A2FED8E18793}"/>
              </a:ext>
            </a:extLst>
          </p:cNvPr>
          <p:cNvSpPr txBox="1"/>
          <p:nvPr/>
        </p:nvSpPr>
        <p:spPr>
          <a:xfrm>
            <a:off x="0" y="0"/>
            <a:ext cx="12192000" cy="400110"/>
          </a:xfrm>
          <a:prstGeom prst="rect">
            <a:avLst/>
          </a:prstGeom>
          <a:noFill/>
        </p:spPr>
        <p:txBody>
          <a:bodyPr wrap="square" rtlCol="0">
            <a:spAutoFit/>
          </a:bodyPr>
          <a:lstStyle/>
          <a:p>
            <a:r>
              <a:rPr lang="fi-FI" sz="2000" b="1" dirty="0">
                <a:solidFill>
                  <a:schemeClr val="accent5"/>
                </a:solidFill>
                <a:latin typeface="+mj-lt"/>
              </a:rPr>
              <a:t>RAKENNUSARKKITEHTI</a:t>
            </a:r>
            <a:r>
              <a:rPr lang="fi-FI" sz="2000" dirty="0">
                <a:solidFill>
                  <a:schemeClr val="accent5"/>
                </a:solidFill>
                <a:latin typeface="+mj-lt"/>
              </a:rPr>
              <a:t> SUUNNITTELEE RAKENNUKSIA ja INFRAA</a:t>
            </a:r>
          </a:p>
        </p:txBody>
      </p:sp>
      <p:sp>
        <p:nvSpPr>
          <p:cNvPr id="3" name="Suorakulmio 2">
            <a:extLst>
              <a:ext uri="{FF2B5EF4-FFF2-40B4-BE49-F238E27FC236}">
                <a16:creationId xmlns:a16="http://schemas.microsoft.com/office/drawing/2014/main" id="{7DC15886-55B0-4938-974A-799F5C84E55F}"/>
              </a:ext>
            </a:extLst>
          </p:cNvPr>
          <p:cNvSpPr/>
          <p:nvPr/>
        </p:nvSpPr>
        <p:spPr>
          <a:xfrm>
            <a:off x="0" y="616343"/>
            <a:ext cx="12192000" cy="923330"/>
          </a:xfrm>
          <a:prstGeom prst="rect">
            <a:avLst/>
          </a:prstGeom>
        </p:spPr>
        <p:txBody>
          <a:bodyPr wrap="square">
            <a:spAutoFit/>
          </a:bodyPr>
          <a:lstStyle/>
          <a:p>
            <a:r>
              <a:rPr lang="fi-FI" dirty="0"/>
              <a:t>Rakennusarkkitehtikoulutus antaa vahvan osaamisen pohjoisen alueen talonrakennuksen teknisten perusteiden hallintaan ja erityisesti asuinrakennusten rakennussuunnitteluun. Koulutus on käytännönläheistä ja tarjoaa hyvät valmiudet työelämään niin harjoitus-, projekti- kuin opinnäytetöiden kautta. Opettajamme toimivat tiiviissä yhteistyössä työelämän edustajien kanssa.</a:t>
            </a:r>
          </a:p>
        </p:txBody>
      </p:sp>
      <p:sp>
        <p:nvSpPr>
          <p:cNvPr id="4" name="Suorakulmio 3">
            <a:extLst>
              <a:ext uri="{FF2B5EF4-FFF2-40B4-BE49-F238E27FC236}">
                <a16:creationId xmlns:a16="http://schemas.microsoft.com/office/drawing/2014/main" id="{21AD9153-7F83-475D-B60A-558386937223}"/>
              </a:ext>
            </a:extLst>
          </p:cNvPr>
          <p:cNvSpPr/>
          <p:nvPr/>
        </p:nvSpPr>
        <p:spPr>
          <a:xfrm>
            <a:off x="0" y="1932198"/>
            <a:ext cx="12192000" cy="3139321"/>
          </a:xfrm>
          <a:prstGeom prst="rect">
            <a:avLst/>
          </a:prstGeom>
        </p:spPr>
        <p:txBody>
          <a:bodyPr wrap="square">
            <a:spAutoFit/>
          </a:bodyPr>
          <a:lstStyle/>
          <a:p>
            <a:r>
              <a:rPr lang="fi-FI" dirty="0"/>
              <a:t>Koulutuksen painopisteitä ovat pientalo suunnittelu, maatalousrakentaminen, korjausrakentaminen, pienimuotoinen teollisuustuotanto, mallintaminen ja asiakaspalvelu. </a:t>
            </a:r>
          </a:p>
          <a:p>
            <a:endParaRPr lang="fi-FI" dirty="0"/>
          </a:p>
          <a:p>
            <a:r>
              <a:rPr lang="fi-FI" u="sng" dirty="0"/>
              <a:t>Keskeisiä osa-alueita ovat:</a:t>
            </a:r>
          </a:p>
          <a:p>
            <a:r>
              <a:rPr lang="fi-FI" dirty="0"/>
              <a:t>- rakennusten toiminnallisuus, asuttavuus ja käyttökelpoisuus </a:t>
            </a:r>
          </a:p>
          <a:p>
            <a:r>
              <a:rPr lang="fi-FI" dirty="0"/>
              <a:t>- rakentamisen tietomallintaminen (BIM) ja visualisointi </a:t>
            </a:r>
          </a:p>
          <a:p>
            <a:r>
              <a:rPr lang="fi-FI" dirty="0"/>
              <a:t>- Korjausrakentaminen </a:t>
            </a:r>
          </a:p>
          <a:p>
            <a:r>
              <a:rPr lang="fi-FI" dirty="0"/>
              <a:t>- kiinteistöjen ylläpito </a:t>
            </a:r>
          </a:p>
          <a:p>
            <a:r>
              <a:rPr lang="fi-FI" dirty="0"/>
              <a:t>- Elinkaariajattelu </a:t>
            </a:r>
          </a:p>
          <a:p>
            <a:r>
              <a:rPr lang="fi-FI" dirty="0"/>
              <a:t>- materiaali- ja energiatehokkuus </a:t>
            </a:r>
          </a:p>
          <a:p>
            <a:r>
              <a:rPr lang="fi-FI" dirty="0"/>
              <a:t>- rakennussuunnittelun projektijohto ja prosessit </a:t>
            </a:r>
          </a:p>
        </p:txBody>
      </p:sp>
      <p:pic>
        <p:nvPicPr>
          <p:cNvPr id="5" name="Kuva 4">
            <a:extLst>
              <a:ext uri="{FF2B5EF4-FFF2-40B4-BE49-F238E27FC236}">
                <a16:creationId xmlns:a16="http://schemas.microsoft.com/office/drawing/2014/main" id="{7B3652BD-4E4A-4CF4-8936-1A84B2FB2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0279" y="3501858"/>
            <a:ext cx="5887665" cy="31393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6187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BF6CF1C-80DA-4B55-BD06-C7DB3E08C4B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i-FI" sz="2800">
                <a:solidFill>
                  <a:schemeClr val="bg1"/>
                </a:solidFill>
              </a:rPr>
              <a:t>Diplomi-insinööri</a:t>
            </a:r>
          </a:p>
        </p:txBody>
      </p:sp>
      <p:sp>
        <p:nvSpPr>
          <p:cNvPr id="3" name="Sisällön paikkamerkki 2">
            <a:extLst>
              <a:ext uri="{FF2B5EF4-FFF2-40B4-BE49-F238E27FC236}">
                <a16:creationId xmlns:a16="http://schemas.microsoft.com/office/drawing/2014/main" id="{13A9BCFA-F9D1-48EB-9D01-2C15C56F5E08}"/>
              </a:ext>
            </a:extLst>
          </p:cNvPr>
          <p:cNvSpPr>
            <a:spLocks noGrp="1"/>
          </p:cNvSpPr>
          <p:nvPr>
            <p:ph idx="1"/>
          </p:nvPr>
        </p:nvSpPr>
        <p:spPr>
          <a:xfrm>
            <a:off x="643468" y="2638044"/>
            <a:ext cx="3363974" cy="3415622"/>
          </a:xfrm>
        </p:spPr>
        <p:txBody>
          <a:bodyPr>
            <a:normAutofit/>
          </a:bodyPr>
          <a:lstStyle/>
          <a:p>
            <a:pPr marL="0" indent="0" fontAlgn="auto">
              <a:spcBef>
                <a:spcPts val="0"/>
              </a:spcBef>
              <a:spcAft>
                <a:spcPts val="600"/>
              </a:spcAft>
              <a:buFont typeface="Arial"/>
              <a:buNone/>
              <a:defRPr/>
            </a:pPr>
            <a:r>
              <a:rPr lang="fi-FI" sz="2000" b="1">
                <a:solidFill>
                  <a:schemeClr val="bg1"/>
                </a:solidFill>
              </a:rPr>
              <a:t>Opinnot yliopistossa </a:t>
            </a:r>
          </a:p>
          <a:p>
            <a:pPr fontAlgn="auto">
              <a:spcBef>
                <a:spcPts val="0"/>
              </a:spcBef>
              <a:spcAft>
                <a:spcPts val="600"/>
              </a:spcAft>
              <a:defRPr/>
            </a:pPr>
            <a:r>
              <a:rPr lang="fi-FI" sz="2000">
                <a:solidFill>
                  <a:schemeClr val="bg1"/>
                </a:solidFill>
              </a:rPr>
              <a:t>Kesto: 5 vuodesta ylöspäin</a:t>
            </a:r>
          </a:p>
          <a:p>
            <a:pPr fontAlgn="auto">
              <a:spcBef>
                <a:spcPts val="0"/>
              </a:spcBef>
              <a:spcAft>
                <a:spcPts val="600"/>
              </a:spcAft>
              <a:defRPr/>
            </a:pPr>
            <a:r>
              <a:rPr lang="fi-FI" sz="2000">
                <a:solidFill>
                  <a:schemeClr val="bg1"/>
                </a:solidFill>
              </a:rPr>
              <a:t>Laajuus: 300 opintopistettä (180 + 120 op)</a:t>
            </a:r>
          </a:p>
        </p:txBody>
      </p:sp>
      <p:pic>
        <p:nvPicPr>
          <p:cNvPr id="4" name="Picture 2" descr="DI.png">
            <a:extLst>
              <a:ext uri="{FF2B5EF4-FFF2-40B4-BE49-F238E27FC236}">
                <a16:creationId xmlns:a16="http://schemas.microsoft.com/office/drawing/2014/main" id="{B9D4A882-4DEC-4FAD-A164-785788781694}"/>
              </a:ext>
            </a:extLst>
          </p:cNvPr>
          <p:cNvPicPr>
            <a:picLocks noChangeAspect="1"/>
          </p:cNvPicPr>
          <p:nvPr/>
        </p:nvPicPr>
        <p:blipFill>
          <a:blip r:embed="rId2"/>
          <a:srcRect/>
          <a:stretch>
            <a:fillRect/>
          </a:stretch>
        </p:blipFill>
        <p:spPr bwMode="auto">
          <a:xfrm>
            <a:off x="5297763" y="1504589"/>
            <a:ext cx="6250769" cy="3687955"/>
          </a:xfrm>
          <a:prstGeom prst="rect">
            <a:avLst/>
          </a:prstGeom>
          <a:noFill/>
        </p:spPr>
      </p:pic>
      <p:pic>
        <p:nvPicPr>
          <p:cNvPr id="7" name="Kuva 6">
            <a:extLst>
              <a:ext uri="{FF2B5EF4-FFF2-40B4-BE49-F238E27FC236}">
                <a16:creationId xmlns:a16="http://schemas.microsoft.com/office/drawing/2014/main" id="{C50A2621-40BE-4613-AFBF-6E5CF04C2408}"/>
              </a:ext>
            </a:extLst>
          </p:cNvPr>
          <p:cNvPicPr>
            <a:picLocks noChangeAspect="1"/>
          </p:cNvPicPr>
          <p:nvPr/>
        </p:nvPicPr>
        <p:blipFill>
          <a:blip r:embed="rId3"/>
          <a:stretch>
            <a:fillRect/>
          </a:stretch>
        </p:blipFill>
        <p:spPr>
          <a:xfrm>
            <a:off x="4650910" y="5591083"/>
            <a:ext cx="7537353" cy="1266917"/>
          </a:xfrm>
          <a:prstGeom prst="rect">
            <a:avLst/>
          </a:prstGeom>
        </p:spPr>
      </p:pic>
    </p:spTree>
    <p:extLst>
      <p:ext uri="{BB962C8B-B14F-4D97-AF65-F5344CB8AC3E}">
        <p14:creationId xmlns:p14="http://schemas.microsoft.com/office/powerpoint/2010/main" val="119708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420B18E7-5CF6-4925-A28B-849681CA50EC}"/>
              </a:ext>
            </a:extLst>
          </p:cNvPr>
          <p:cNvSpPr/>
          <p:nvPr/>
        </p:nvSpPr>
        <p:spPr>
          <a:xfrm>
            <a:off x="0" y="400110"/>
            <a:ext cx="12192000" cy="2062103"/>
          </a:xfrm>
          <a:prstGeom prst="rect">
            <a:avLst/>
          </a:prstGeom>
        </p:spPr>
        <p:txBody>
          <a:bodyPr wrap="square">
            <a:spAutoFit/>
          </a:bodyPr>
          <a:lstStyle/>
          <a:p>
            <a:r>
              <a:rPr lang="fi-FI" sz="1600" dirty="0"/>
              <a:t>Rakennus- ja yhdyskuntatekniikka kehittyvät nopeasti. Uudet rakennusmateriaalit, rakentamisen teollistuminen sekä tietoteknisten ratkaisujen kehitys tuovat alalle positiivisia haasteita. Myös yhdyskuntien perusrakenteiden ylläpito sekä kasvava rakennuskanta tarjoavat monipuolisia tehtäviä.</a:t>
            </a:r>
          </a:p>
          <a:p>
            <a:endParaRPr lang="fi-FI" sz="1600" dirty="0"/>
          </a:p>
          <a:p>
            <a:r>
              <a:rPr lang="fi-FI" sz="1600" dirty="0"/>
              <a:t>Rakennus- ja yhdyskuntatekniikan diplomi-insinöörin työnkuvaan kuuluu rakennetun ympäristön rakennusten, rakenteiden ja rakennusmateriaalien, teiden, väylien, vesihuollon verkostojen ja muun infran rakenteellinen ja taloudellinen suunnittelu. Nopeasti kehittyvä ala tarvitsee myös tutkimuksen ja tuotekehityksen osaajia. Valmistunut hallitsee rakennustekniikan lainalaisuudet, rakentamisen vaatimukset ja ympäristövaikutukset.</a:t>
            </a:r>
          </a:p>
        </p:txBody>
      </p:sp>
      <p:sp>
        <p:nvSpPr>
          <p:cNvPr id="3" name="Tekstiruutu 2">
            <a:extLst>
              <a:ext uri="{FF2B5EF4-FFF2-40B4-BE49-F238E27FC236}">
                <a16:creationId xmlns:a16="http://schemas.microsoft.com/office/drawing/2014/main" id="{0C2EB271-32F2-4023-BC51-B0C76221109C}"/>
              </a:ext>
            </a:extLst>
          </p:cNvPr>
          <p:cNvSpPr txBox="1"/>
          <p:nvPr/>
        </p:nvSpPr>
        <p:spPr>
          <a:xfrm>
            <a:off x="0" y="0"/>
            <a:ext cx="12192000" cy="400110"/>
          </a:xfrm>
          <a:prstGeom prst="rect">
            <a:avLst/>
          </a:prstGeom>
          <a:noFill/>
        </p:spPr>
        <p:txBody>
          <a:bodyPr wrap="square" rtlCol="0">
            <a:spAutoFit/>
          </a:bodyPr>
          <a:lstStyle/>
          <a:p>
            <a:r>
              <a:rPr lang="fi-FI" sz="2000" b="1" dirty="0">
                <a:solidFill>
                  <a:schemeClr val="accent5"/>
                </a:solidFill>
                <a:latin typeface="+mj-lt"/>
              </a:rPr>
              <a:t>DIPLOMI-INSINÖÖRI</a:t>
            </a:r>
            <a:r>
              <a:rPr lang="fi-FI" sz="2000" dirty="0">
                <a:solidFill>
                  <a:schemeClr val="accent5"/>
                </a:solidFill>
                <a:latin typeface="+mj-lt"/>
              </a:rPr>
              <a:t> JOHTAA ASIOITA JA ORGANISAATIOITA, SEKÄ SUUNNITTELEE </a:t>
            </a:r>
          </a:p>
        </p:txBody>
      </p:sp>
      <p:sp>
        <p:nvSpPr>
          <p:cNvPr id="4" name="Suorakulmio 3">
            <a:extLst>
              <a:ext uri="{FF2B5EF4-FFF2-40B4-BE49-F238E27FC236}">
                <a16:creationId xmlns:a16="http://schemas.microsoft.com/office/drawing/2014/main" id="{E3D77AB4-95B0-4C05-B80C-B84F80FD00E5}"/>
              </a:ext>
            </a:extLst>
          </p:cNvPr>
          <p:cNvSpPr/>
          <p:nvPr/>
        </p:nvSpPr>
        <p:spPr>
          <a:xfrm>
            <a:off x="-63612" y="2462213"/>
            <a:ext cx="12192000" cy="2308324"/>
          </a:xfrm>
          <a:prstGeom prst="rect">
            <a:avLst/>
          </a:prstGeom>
        </p:spPr>
        <p:txBody>
          <a:bodyPr wrap="square">
            <a:spAutoFit/>
          </a:bodyPr>
          <a:lstStyle/>
          <a:p>
            <a:r>
              <a:rPr lang="fi-FI" sz="1600" dirty="0"/>
              <a:t>Rakennus- ja yhdyskuntatekniikan koulutus on laaja-alainen kokonaisuus, jonka tavoitteena on kouluttaa diplomi-insinöörejä tutkimus-, kehitys-, suunnittelu-, laskenta-, tuotannonjohto- sekä kunnossapitotehtäviin. Diplomi-insinöörillä on valmiudet toimintaan alan hallinto-, myynti- ja koulutustehtävissä.</a:t>
            </a:r>
          </a:p>
          <a:p>
            <a:endParaRPr lang="fi-FI" sz="1600" dirty="0"/>
          </a:p>
          <a:p>
            <a:r>
              <a:rPr lang="fi-FI" sz="1600" dirty="0"/>
              <a:t>Rakennus- ja yhdyskuntatekniikan diplomi-insinöörillä on valmiudet alansa vaativiin suunnittelu- ja kehitystehtäviin. Hän tuntee alansa erityispiirteet, toimintatavat sekä käytettävät menetelmät.</a:t>
            </a:r>
          </a:p>
          <a:p>
            <a:endParaRPr lang="fi-FI" sz="1600" dirty="0"/>
          </a:p>
          <a:p>
            <a:r>
              <a:rPr lang="fi-FI" sz="1600" dirty="0"/>
              <a:t>Rakennus- ja yhdyskuntatekniikan opinnot on suunniteltu siten, että opiskelijalla on mahdollisuus saavuttaa opintojen aikana eritasoisiin suunnittelijoiden lakisääteisiin pätevyyksiin (FISE) vaadittavaa teoriaosaamista.</a:t>
            </a:r>
          </a:p>
        </p:txBody>
      </p:sp>
      <p:sp>
        <p:nvSpPr>
          <p:cNvPr id="5" name="Suorakulmio 4">
            <a:extLst>
              <a:ext uri="{FF2B5EF4-FFF2-40B4-BE49-F238E27FC236}">
                <a16:creationId xmlns:a16="http://schemas.microsoft.com/office/drawing/2014/main" id="{D1F64D09-5C6A-4DCF-8395-8AA132ED8AEF}"/>
              </a:ext>
            </a:extLst>
          </p:cNvPr>
          <p:cNvSpPr/>
          <p:nvPr/>
        </p:nvSpPr>
        <p:spPr>
          <a:xfrm>
            <a:off x="-31807" y="4770537"/>
            <a:ext cx="12128389" cy="1323439"/>
          </a:xfrm>
          <a:prstGeom prst="rect">
            <a:avLst/>
          </a:prstGeom>
        </p:spPr>
        <p:txBody>
          <a:bodyPr wrap="square">
            <a:spAutoFit/>
          </a:bodyPr>
          <a:lstStyle/>
          <a:p>
            <a:r>
              <a:rPr lang="fi-FI" sz="1600" dirty="0"/>
              <a:t>Rakennus- ja yhdyskuntatekniikan tutkinto-ohjelma sisältää tällä hetkellä kaksi erillistä opintosuuntaa: rakennesuunnittelun ja rakentamisteknologian sekä yhdyskuntatekniikan. Suunnitteilla on lisäksi kolmas opintosuunta, joka käsittelee rakentamisterveyttä ja elinkaarirakentamista. Opiskelija voi opintovalinnoillaan ohjata omaa osaamistaan esimerkiksi korjausrakentamiseen, rakennusterveyteen, puurakentamiseen, rakentamisen automaatioon, </a:t>
            </a:r>
            <a:r>
              <a:rPr lang="fi-FI" sz="1600" dirty="0" err="1"/>
              <a:t>georakentamiseen</a:t>
            </a:r>
            <a:r>
              <a:rPr lang="fi-FI" sz="1600" dirty="0"/>
              <a:t>, jätehuoltoon, tie- ja liikennetekniikkaan tai vesihuoltotekniikkaan. Valmistunut hallitsee rakennustekniikan lainalaisuudet, rakentamisen vaatimukset ja ympäristövaikutukset.</a:t>
            </a:r>
          </a:p>
        </p:txBody>
      </p:sp>
      <p:pic>
        <p:nvPicPr>
          <p:cNvPr id="6" name="Kuva 5">
            <a:extLst>
              <a:ext uri="{FF2B5EF4-FFF2-40B4-BE49-F238E27FC236}">
                <a16:creationId xmlns:a16="http://schemas.microsoft.com/office/drawing/2014/main" id="{42D44C77-20D2-4B64-B474-CA7E1DAD8C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604390">
            <a:off x="10563167" y="5570959"/>
            <a:ext cx="1390382" cy="1390382"/>
          </a:xfrm>
          <a:prstGeom prst="rect">
            <a:avLst/>
          </a:prstGeom>
        </p:spPr>
      </p:pic>
    </p:spTree>
    <p:extLst>
      <p:ext uri="{BB962C8B-B14F-4D97-AF65-F5344CB8AC3E}">
        <p14:creationId xmlns:p14="http://schemas.microsoft.com/office/powerpoint/2010/main" val="5305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BF6CF1C-80DA-4B55-BD06-C7DB3E08C4B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i-FI" sz="2800">
                <a:solidFill>
                  <a:schemeClr val="bg1"/>
                </a:solidFill>
              </a:rPr>
              <a:t>Arkkitehti</a:t>
            </a:r>
          </a:p>
        </p:txBody>
      </p:sp>
      <p:sp>
        <p:nvSpPr>
          <p:cNvPr id="3" name="Sisällön paikkamerkki 2">
            <a:extLst>
              <a:ext uri="{FF2B5EF4-FFF2-40B4-BE49-F238E27FC236}">
                <a16:creationId xmlns:a16="http://schemas.microsoft.com/office/drawing/2014/main" id="{13A9BCFA-F9D1-48EB-9D01-2C15C56F5E08}"/>
              </a:ext>
            </a:extLst>
          </p:cNvPr>
          <p:cNvSpPr>
            <a:spLocks noGrp="1"/>
          </p:cNvSpPr>
          <p:nvPr>
            <p:ph idx="1"/>
          </p:nvPr>
        </p:nvSpPr>
        <p:spPr>
          <a:xfrm>
            <a:off x="643468" y="2638044"/>
            <a:ext cx="3363974" cy="3415622"/>
          </a:xfrm>
        </p:spPr>
        <p:txBody>
          <a:bodyPr>
            <a:normAutofit/>
          </a:bodyPr>
          <a:lstStyle/>
          <a:p>
            <a:pPr marL="0" indent="0" fontAlgn="auto">
              <a:spcAft>
                <a:spcPts val="0"/>
              </a:spcAft>
              <a:buFont typeface="Arial"/>
              <a:buNone/>
              <a:defRPr/>
            </a:pPr>
            <a:r>
              <a:rPr lang="fi-FI" sz="2000" b="1">
                <a:solidFill>
                  <a:schemeClr val="bg1"/>
                </a:solidFill>
              </a:rPr>
              <a:t>Opinnot yliopistossa </a:t>
            </a:r>
          </a:p>
          <a:p>
            <a:pPr fontAlgn="auto">
              <a:spcAft>
                <a:spcPts val="0"/>
              </a:spcAft>
              <a:defRPr/>
            </a:pPr>
            <a:r>
              <a:rPr lang="fi-FI" sz="2000">
                <a:solidFill>
                  <a:schemeClr val="bg1"/>
                </a:solidFill>
              </a:rPr>
              <a:t>Kesto: 5 vuodesta ylöspäin</a:t>
            </a:r>
          </a:p>
          <a:p>
            <a:pPr fontAlgn="auto">
              <a:spcAft>
                <a:spcPts val="0"/>
              </a:spcAft>
              <a:defRPr/>
            </a:pPr>
            <a:r>
              <a:rPr lang="fi-FI" sz="2000">
                <a:solidFill>
                  <a:schemeClr val="bg1"/>
                </a:solidFill>
              </a:rPr>
              <a:t>Laajuus: 300 opintopistettä (180 + 120 op) </a:t>
            </a:r>
          </a:p>
        </p:txBody>
      </p:sp>
      <p:pic>
        <p:nvPicPr>
          <p:cNvPr id="5" name="Picture 2" descr="DI.png">
            <a:extLst>
              <a:ext uri="{FF2B5EF4-FFF2-40B4-BE49-F238E27FC236}">
                <a16:creationId xmlns:a16="http://schemas.microsoft.com/office/drawing/2014/main" id="{7301DCA3-C11B-4F7A-8130-6AE23C0160DD}"/>
              </a:ext>
            </a:extLst>
          </p:cNvPr>
          <p:cNvPicPr>
            <a:picLocks noChangeAspect="1"/>
          </p:cNvPicPr>
          <p:nvPr/>
        </p:nvPicPr>
        <p:blipFill>
          <a:blip r:embed="rId2"/>
          <a:srcRect/>
          <a:stretch>
            <a:fillRect/>
          </a:stretch>
        </p:blipFill>
        <p:spPr bwMode="auto">
          <a:xfrm>
            <a:off x="5297763" y="1504589"/>
            <a:ext cx="6250769" cy="3687955"/>
          </a:xfrm>
          <a:prstGeom prst="rect">
            <a:avLst/>
          </a:prstGeom>
          <a:noFill/>
        </p:spPr>
      </p:pic>
      <p:pic>
        <p:nvPicPr>
          <p:cNvPr id="7" name="Kuva 6">
            <a:extLst>
              <a:ext uri="{FF2B5EF4-FFF2-40B4-BE49-F238E27FC236}">
                <a16:creationId xmlns:a16="http://schemas.microsoft.com/office/drawing/2014/main" id="{94022F6B-1020-4ABF-899B-407EC3670495}"/>
              </a:ext>
            </a:extLst>
          </p:cNvPr>
          <p:cNvPicPr>
            <a:picLocks noChangeAspect="1"/>
          </p:cNvPicPr>
          <p:nvPr/>
        </p:nvPicPr>
        <p:blipFill>
          <a:blip r:embed="rId3"/>
          <a:stretch>
            <a:fillRect/>
          </a:stretch>
        </p:blipFill>
        <p:spPr>
          <a:xfrm>
            <a:off x="4650910" y="5590455"/>
            <a:ext cx="7541090" cy="1267545"/>
          </a:xfrm>
          <a:prstGeom prst="rect">
            <a:avLst/>
          </a:prstGeom>
        </p:spPr>
      </p:pic>
    </p:spTree>
    <p:extLst>
      <p:ext uri="{BB962C8B-B14F-4D97-AF65-F5344CB8AC3E}">
        <p14:creationId xmlns:p14="http://schemas.microsoft.com/office/powerpoint/2010/main" val="306144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530A081-3CBB-4C59-945D-6B28907BC54E}"/>
              </a:ext>
            </a:extLst>
          </p:cNvPr>
          <p:cNvSpPr/>
          <p:nvPr/>
        </p:nvSpPr>
        <p:spPr>
          <a:xfrm>
            <a:off x="0" y="400110"/>
            <a:ext cx="12192000" cy="2585323"/>
          </a:xfrm>
          <a:prstGeom prst="rect">
            <a:avLst/>
          </a:prstGeom>
        </p:spPr>
        <p:txBody>
          <a:bodyPr wrap="square">
            <a:spAutoFit/>
          </a:bodyPr>
          <a:lstStyle/>
          <a:p>
            <a:r>
              <a:rPr lang="fi-FI" dirty="0"/>
              <a:t>Arkkitehtuuri on sekä tekniikan että taiteen ala. Arkkitehtuuriopetuksessa yhdistyvät tiedolliset ammattiainekset ja taiteellinen hahmotus- ja ilmaisukyky. Arkkitehdin tulee kyetä näkemään ongelmat monesta eri näkökulmasta, mikä on peruste arkkitehdin tutkinnon laaja-alaisuudelle. Koulutuksen ajankohtaisuudella kehitetään opiskelijan tieteellistä ja taiteellista ajattelua sosiaalisesti vastuullisen ja kestävän tulevaisuuden rakentamisessa.</a:t>
            </a:r>
          </a:p>
          <a:p>
            <a:endParaRPr lang="fi-FI" dirty="0"/>
          </a:p>
          <a:p>
            <a:r>
              <a:rPr lang="fi-FI" dirty="0"/>
              <a:t>Maisteriohjelmassa koulutuksen keskeinen sisältö on kandidaattivaiheessa saavutettujen taitojen kehittäminen ja syventäminen. Aihealueita ovat mm. arkkitehtuurin historia ja teoria, rakennussuunnittelu ja suomalainen rakennustaide sekä yhdyskunta- ja kaupunkisuunnittelu. Kurssien ja suunnittelustudioiden opetusta tehostetaan monialaisen yhteistyön ja uusien opetusmetodien avulla. Tekemällä oppiminen, ts. ”oikeiden” suunnittelutehtävien simulointi, on arkkitehtien koulutuksessa edelleen tärkeää.</a:t>
            </a:r>
          </a:p>
        </p:txBody>
      </p:sp>
      <p:sp>
        <p:nvSpPr>
          <p:cNvPr id="3" name="Tekstiruutu 2">
            <a:extLst>
              <a:ext uri="{FF2B5EF4-FFF2-40B4-BE49-F238E27FC236}">
                <a16:creationId xmlns:a16="http://schemas.microsoft.com/office/drawing/2014/main" id="{ED0DB58C-B6B0-4B11-B406-E5C16B7B7C3A}"/>
              </a:ext>
            </a:extLst>
          </p:cNvPr>
          <p:cNvSpPr txBox="1"/>
          <p:nvPr/>
        </p:nvSpPr>
        <p:spPr>
          <a:xfrm>
            <a:off x="0" y="0"/>
            <a:ext cx="12192000" cy="400110"/>
          </a:xfrm>
          <a:prstGeom prst="rect">
            <a:avLst/>
          </a:prstGeom>
          <a:noFill/>
        </p:spPr>
        <p:txBody>
          <a:bodyPr wrap="square" rtlCol="0">
            <a:spAutoFit/>
          </a:bodyPr>
          <a:lstStyle/>
          <a:p>
            <a:r>
              <a:rPr lang="fi-FI" sz="2000" b="1" dirty="0">
                <a:solidFill>
                  <a:schemeClr val="accent5"/>
                </a:solidFill>
                <a:latin typeface="+mj-lt"/>
              </a:rPr>
              <a:t>ARKKITEHTI</a:t>
            </a:r>
            <a:r>
              <a:rPr lang="fi-FI" sz="2000" dirty="0">
                <a:solidFill>
                  <a:schemeClr val="accent5"/>
                </a:solidFill>
                <a:latin typeface="+mj-lt"/>
              </a:rPr>
              <a:t> SUUNNITTELEE RAKENNUKSIA JA INFRAA</a:t>
            </a:r>
          </a:p>
        </p:txBody>
      </p:sp>
      <p:sp>
        <p:nvSpPr>
          <p:cNvPr id="4" name="Suorakulmio 3">
            <a:extLst>
              <a:ext uri="{FF2B5EF4-FFF2-40B4-BE49-F238E27FC236}">
                <a16:creationId xmlns:a16="http://schemas.microsoft.com/office/drawing/2014/main" id="{1CE7ADC4-511A-420B-AB57-1FEAA42E285C}"/>
              </a:ext>
            </a:extLst>
          </p:cNvPr>
          <p:cNvSpPr/>
          <p:nvPr/>
        </p:nvSpPr>
        <p:spPr>
          <a:xfrm>
            <a:off x="0" y="2985433"/>
            <a:ext cx="12192000" cy="3416320"/>
          </a:xfrm>
          <a:prstGeom prst="rect">
            <a:avLst/>
          </a:prstGeom>
        </p:spPr>
        <p:txBody>
          <a:bodyPr wrap="square">
            <a:spAutoFit/>
          </a:bodyPr>
          <a:lstStyle/>
          <a:p>
            <a:r>
              <a:rPr lang="fi-FI" dirty="0"/>
              <a:t>Koulutuksella pyritään lisäksi vahvistamaan opiskelijan osaamista suunnitteluun liittyvissä koordinaatiotehtävissä, mikä mahdollistaa toimimisen vaativien rakennuskohteiden pääsuunnittelijana.</a:t>
            </a:r>
          </a:p>
          <a:p>
            <a:endParaRPr lang="fi-FI" dirty="0"/>
          </a:p>
          <a:p>
            <a:r>
              <a:rPr lang="fi-FI" dirty="0"/>
              <a:t>Kyky hahmottaa ammattikuvan laajentuva ja kansainvälistyvä tehtäväkenttä sekä kyky toimia muissa kulttuureissa kuuluvat samoin tutkinnon yleisiin taitotavoitteisiin. Tällä kehitetään opiskelijan työelämävalmiuksia ja edistetään urasuunnittelua, riippumatta siitä onko tavoitteena toimia työntekijänä yksityisellä tai julkisella sektorilla vai yksityisyrittäjänä.</a:t>
            </a:r>
          </a:p>
          <a:p>
            <a:endParaRPr lang="fi-FI" dirty="0"/>
          </a:p>
          <a:p>
            <a:r>
              <a:rPr lang="fi-FI" u="sng" dirty="0"/>
              <a:t>Koulutuksen akateemisena tavoitteena on, että tutkinnon suoritettuaan opiskelija:</a:t>
            </a:r>
          </a:p>
          <a:p>
            <a:r>
              <a:rPr lang="fi-FI" dirty="0"/>
              <a:t>•tuntee alansa akateemisen keskustelun ja keskeisen kirjallisuuden</a:t>
            </a:r>
          </a:p>
          <a:p>
            <a:r>
              <a:rPr lang="fi-FI" dirty="0"/>
              <a:t>•osaa kirjoittaa akateemista tekstiä kriittisesti ja asiantuntevasti</a:t>
            </a:r>
          </a:p>
          <a:p>
            <a:r>
              <a:rPr lang="fi-FI" dirty="0"/>
              <a:t>•tuntee keskeiset tutkimusmenetelmät ja osaa soveltaa niitä</a:t>
            </a:r>
          </a:p>
          <a:p>
            <a:r>
              <a:rPr lang="fi-FI" dirty="0"/>
              <a:t>•osaa argumentoida tieteellisesti</a:t>
            </a:r>
          </a:p>
        </p:txBody>
      </p:sp>
      <p:pic>
        <p:nvPicPr>
          <p:cNvPr id="5" name="Kuva 4">
            <a:extLst>
              <a:ext uri="{FF2B5EF4-FFF2-40B4-BE49-F238E27FC236}">
                <a16:creationId xmlns:a16="http://schemas.microsoft.com/office/drawing/2014/main" id="{D4A411A7-4629-4521-A513-852AEF48C2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9784" y="5013568"/>
            <a:ext cx="4651513" cy="17193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4800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21D0C375-7AB8-45BB-A0E6-D8A3A4DC3CEE}"/>
              </a:ext>
            </a:extLst>
          </p:cNvPr>
          <p:cNvSpPr txBox="1">
            <a:spLocks/>
          </p:cNvSpPr>
          <p:nvPr/>
        </p:nvSpPr>
        <p:spPr bwMode="auto">
          <a:xfrm>
            <a:off x="5021821" y="4004732"/>
            <a:ext cx="6465287" cy="1324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fi-FI" sz="2600"/>
              <a:t>RAKENNETTU YMPÄRISTÖ </a:t>
            </a:r>
            <a:br>
              <a:rPr lang="en-US" altLang="fi-FI" sz="2600"/>
            </a:br>
            <a:r>
              <a:rPr lang="en-US" altLang="fi-FI" sz="2600"/>
              <a:t>KUULUU JOKAISEN</a:t>
            </a:r>
            <a:br>
              <a:rPr lang="en-US" altLang="fi-FI" sz="2600"/>
            </a:br>
            <a:r>
              <a:rPr lang="en-US" altLang="fi-FI" sz="2600"/>
              <a:t>ARKEEN</a:t>
            </a:r>
          </a:p>
        </p:txBody>
      </p:sp>
      <p:sp>
        <p:nvSpPr>
          <p:cNvPr id="22" name="Rectangle 21">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Kuva 1">
            <a:extLst>
              <a:ext uri="{FF2B5EF4-FFF2-40B4-BE49-F238E27FC236}">
                <a16:creationId xmlns:a16="http://schemas.microsoft.com/office/drawing/2014/main" id="{B1FC80C7-5AEF-4E70-85C1-137D2D4EB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321" y="628650"/>
            <a:ext cx="3437616" cy="5449360"/>
          </a:xfrm>
          <a:prstGeom prst="rect">
            <a:avLst/>
          </a:prstGeom>
        </p:spPr>
      </p:pic>
      <p:sp>
        <p:nvSpPr>
          <p:cNvPr id="24" name="Rectangle 23">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Kuva 3">
            <a:extLst>
              <a:ext uri="{FF2B5EF4-FFF2-40B4-BE49-F238E27FC236}">
                <a16:creationId xmlns:a16="http://schemas.microsoft.com/office/drawing/2014/main" id="{07B323A1-3157-408A-B7AE-D2261DBC49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9656" y="628649"/>
            <a:ext cx="1665663" cy="2639484"/>
          </a:xfrm>
          <a:prstGeom prst="rect">
            <a:avLst/>
          </a:prstGeom>
        </p:spPr>
      </p:pic>
      <p:sp>
        <p:nvSpPr>
          <p:cNvPr id="26" name="Rectangle 25">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Kuva 13" descr="Untitled-2.eps">
            <a:extLst>
              <a:ext uri="{FF2B5EF4-FFF2-40B4-BE49-F238E27FC236}">
                <a16:creationId xmlns:a16="http://schemas.microsoft.com/office/drawing/2014/main" id="{A94CB9E6-0030-40B7-A0E3-0A2DC23D6F6C}"/>
              </a:ext>
            </a:extLst>
          </p:cNvPr>
          <p:cNvPicPr>
            <a:picLocks noChangeAspect="1"/>
          </p:cNvPicPr>
          <p:nvPr/>
        </p:nvPicPr>
        <p:blipFill>
          <a:blip r:embed="rId4">
            <a:extLst>
              <a:ext uri="{28A0092B-C50C-407E-A947-70E740481C1C}">
                <a14:useLocalDpi xmlns:a14="http://schemas.microsoft.com/office/drawing/2010/main" val="0"/>
              </a:ext>
            </a:extLst>
          </a:blip>
          <a:srcRect l="28778" t="14259" r="23869" b="44073"/>
          <a:stretch>
            <a:fillRect/>
          </a:stretch>
        </p:blipFill>
        <p:spPr bwMode="auto">
          <a:xfrm>
            <a:off x="9155776" y="628649"/>
            <a:ext cx="2124612" cy="26394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6910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Otsikko 1">
            <a:extLst>
              <a:ext uri="{FF2B5EF4-FFF2-40B4-BE49-F238E27FC236}">
                <a16:creationId xmlns:a16="http://schemas.microsoft.com/office/drawing/2014/main" id="{41FDB76A-7378-4DAB-834B-EF0ECA70CF5E}"/>
              </a:ext>
            </a:extLst>
          </p:cNvPr>
          <p:cNvSpPr>
            <a:spLocks noGrp="1"/>
          </p:cNvSpPr>
          <p:nvPr>
            <p:ph type="title"/>
          </p:nvPr>
        </p:nvSpPr>
        <p:spPr>
          <a:xfrm>
            <a:off x="535020" y="685800"/>
            <a:ext cx="2780271" cy="5105400"/>
          </a:xfrm>
        </p:spPr>
        <p:txBody>
          <a:bodyPr>
            <a:normAutofit/>
          </a:bodyPr>
          <a:lstStyle/>
          <a:p>
            <a:r>
              <a:rPr lang="fi-FI" sz="4000" dirty="0">
                <a:solidFill>
                  <a:srgbClr val="FFFFFF"/>
                </a:solidFill>
              </a:rPr>
              <a:t>Toimialat joille työllistyy</a:t>
            </a:r>
          </a:p>
        </p:txBody>
      </p:sp>
      <p:graphicFrame>
        <p:nvGraphicFramePr>
          <p:cNvPr id="5" name="Sisällön paikkamerkki 2">
            <a:extLst>
              <a:ext uri="{FF2B5EF4-FFF2-40B4-BE49-F238E27FC236}">
                <a16:creationId xmlns:a16="http://schemas.microsoft.com/office/drawing/2014/main" id="{E1E4F1B8-114B-44EE-97B6-E7E575826902}"/>
              </a:ext>
            </a:extLst>
          </p:cNvPr>
          <p:cNvGraphicFramePr>
            <a:graphicFrameLocks noGrp="1"/>
          </p:cNvGraphicFramePr>
          <p:nvPr>
            <p:ph idx="1"/>
            <p:extLst>
              <p:ext uri="{D42A27DB-BD31-4B8C-83A1-F6EECF244321}">
                <p14:modId xmlns:p14="http://schemas.microsoft.com/office/powerpoint/2010/main" val="29607061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Kuva 3">
            <a:extLst>
              <a:ext uri="{FF2B5EF4-FFF2-40B4-BE49-F238E27FC236}">
                <a16:creationId xmlns:a16="http://schemas.microsoft.com/office/drawing/2014/main" id="{E39059C9-C233-450F-8208-AAA556E107F1}"/>
              </a:ext>
            </a:extLst>
          </p:cNvPr>
          <p:cNvPicPr>
            <a:picLocks noChangeAspect="1"/>
          </p:cNvPicPr>
          <p:nvPr/>
        </p:nvPicPr>
        <p:blipFill>
          <a:blip r:embed="rId7"/>
          <a:stretch>
            <a:fillRect/>
          </a:stretch>
        </p:blipFill>
        <p:spPr>
          <a:xfrm>
            <a:off x="5699125" y="5765348"/>
            <a:ext cx="6492875" cy="1092652"/>
          </a:xfrm>
          <a:prstGeom prst="rect">
            <a:avLst/>
          </a:prstGeom>
        </p:spPr>
      </p:pic>
    </p:spTree>
    <p:extLst>
      <p:ext uri="{BB962C8B-B14F-4D97-AF65-F5344CB8AC3E}">
        <p14:creationId xmlns:p14="http://schemas.microsoft.com/office/powerpoint/2010/main" val="211990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FDB76A-7378-4DAB-834B-EF0ECA70CF5E}"/>
              </a:ext>
            </a:extLst>
          </p:cNvPr>
          <p:cNvSpPr>
            <a:spLocks noGrp="1"/>
          </p:cNvSpPr>
          <p:nvPr>
            <p:ph type="title"/>
          </p:nvPr>
        </p:nvSpPr>
        <p:spPr>
          <a:xfrm>
            <a:off x="6072445" y="3794336"/>
            <a:ext cx="5319433" cy="1922251"/>
          </a:xfrm>
        </p:spPr>
        <p:txBody>
          <a:bodyPr vert="horz" lIns="91440" tIns="45720" rIns="91440" bIns="45720" rtlCol="0" anchor="t">
            <a:normAutofit fontScale="90000"/>
          </a:bodyPr>
          <a:lstStyle/>
          <a:p>
            <a:r>
              <a:rPr lang="en-US" sz="4800" dirty="0" err="1"/>
              <a:t>Opiskelijoiden</a:t>
            </a:r>
            <a:r>
              <a:rPr lang="en-US" sz="4800" dirty="0"/>
              <a:t> </a:t>
            </a:r>
            <a:r>
              <a:rPr lang="en-US" sz="4800" dirty="0" err="1"/>
              <a:t>mielestä</a:t>
            </a:r>
            <a:r>
              <a:rPr lang="en-US" sz="4800" dirty="0"/>
              <a:t> </a:t>
            </a:r>
            <a:r>
              <a:rPr lang="en-US" sz="4800" dirty="0" err="1"/>
              <a:t>kiinnostavimmat</a:t>
            </a:r>
            <a:r>
              <a:rPr lang="en-US" sz="4800" dirty="0"/>
              <a:t> </a:t>
            </a:r>
            <a:r>
              <a:rPr lang="en-US" sz="4800" dirty="0" err="1"/>
              <a:t>työnantajat</a:t>
            </a:r>
            <a:endParaRPr lang="en-US" sz="4800" dirty="0"/>
          </a:p>
        </p:txBody>
      </p:sp>
      <p:sp>
        <p:nvSpPr>
          <p:cNvPr id="23" name="Freeform: Shape 22">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DC33E612-DD49-4AC1-9BC6-2D61527751B2}"/>
              </a:ext>
            </a:extLst>
          </p:cNvPr>
          <p:cNvPicPr>
            <a:picLocks noChangeAspect="1"/>
          </p:cNvPicPr>
          <p:nvPr/>
        </p:nvPicPr>
        <p:blipFill>
          <a:blip r:embed="rId2"/>
          <a:stretch>
            <a:fillRect/>
          </a:stretch>
        </p:blipFill>
        <p:spPr>
          <a:xfrm>
            <a:off x="645427" y="1670714"/>
            <a:ext cx="3060633" cy="4435701"/>
          </a:xfrm>
          <a:prstGeom prst="rect">
            <a:avLst/>
          </a:prstGeom>
        </p:spPr>
      </p:pic>
      <p:pic>
        <p:nvPicPr>
          <p:cNvPr id="4" name="Kuva 3">
            <a:extLst>
              <a:ext uri="{FF2B5EF4-FFF2-40B4-BE49-F238E27FC236}">
                <a16:creationId xmlns:a16="http://schemas.microsoft.com/office/drawing/2014/main" id="{E39059C9-C233-450F-8208-AAA556E107F1}"/>
              </a:ext>
            </a:extLst>
          </p:cNvPr>
          <p:cNvPicPr>
            <a:picLocks noChangeAspect="1"/>
          </p:cNvPicPr>
          <p:nvPr/>
        </p:nvPicPr>
        <p:blipFill>
          <a:blip r:embed="rId3"/>
          <a:stretch>
            <a:fillRect/>
          </a:stretch>
        </p:blipFill>
        <p:spPr>
          <a:xfrm>
            <a:off x="6445913" y="847190"/>
            <a:ext cx="2124076" cy="355782"/>
          </a:xfrm>
          <a:prstGeom prst="rect">
            <a:avLst/>
          </a:prstGeom>
        </p:spPr>
      </p:pic>
      <p:sp>
        <p:nvSpPr>
          <p:cNvPr id="7" name="Ellipsi 6">
            <a:extLst>
              <a:ext uri="{FF2B5EF4-FFF2-40B4-BE49-F238E27FC236}">
                <a16:creationId xmlns:a16="http://schemas.microsoft.com/office/drawing/2014/main" id="{2C2DADC6-91F5-4621-BBCB-B96F1B3229FF}"/>
              </a:ext>
            </a:extLst>
          </p:cNvPr>
          <p:cNvSpPr/>
          <p:nvPr/>
        </p:nvSpPr>
        <p:spPr>
          <a:xfrm>
            <a:off x="230589" y="3864334"/>
            <a:ext cx="4166482" cy="715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72ACB052-87C6-498C-9C76-7F0E26CDEF22}"/>
              </a:ext>
            </a:extLst>
          </p:cNvPr>
          <p:cNvSpPr/>
          <p:nvPr/>
        </p:nvSpPr>
        <p:spPr>
          <a:xfrm>
            <a:off x="524786" y="5703311"/>
            <a:ext cx="3181274" cy="403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591D3F1-DFE6-4C38-B82A-46BAB0ABE0C9}"/>
              </a:ext>
            </a:extLst>
          </p:cNvPr>
          <p:cNvSpPr txBox="1"/>
          <p:nvPr/>
        </p:nvSpPr>
        <p:spPr>
          <a:xfrm>
            <a:off x="715617" y="2036189"/>
            <a:ext cx="683813" cy="369332"/>
          </a:xfrm>
          <a:prstGeom prst="rect">
            <a:avLst/>
          </a:prstGeom>
          <a:noFill/>
        </p:spPr>
        <p:txBody>
          <a:bodyPr wrap="square" rtlCol="0">
            <a:spAutoFit/>
          </a:bodyPr>
          <a:lstStyle/>
          <a:p>
            <a:r>
              <a:rPr lang="fi-FI" dirty="0">
                <a:solidFill>
                  <a:schemeClr val="bg1"/>
                </a:solidFill>
              </a:rPr>
              <a:t>2019</a:t>
            </a:r>
          </a:p>
        </p:txBody>
      </p:sp>
    </p:spTree>
    <p:extLst>
      <p:ext uri="{BB962C8B-B14F-4D97-AF65-F5344CB8AC3E}">
        <p14:creationId xmlns:p14="http://schemas.microsoft.com/office/powerpoint/2010/main" val="377136681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16468642-D148-4E6B-A36D-735874397008}"/>
              </a:ext>
            </a:extLst>
          </p:cNvPr>
          <p:cNvSpPr txBox="1"/>
          <p:nvPr/>
        </p:nvSpPr>
        <p:spPr>
          <a:xfrm>
            <a:off x="6072445" y="3794336"/>
            <a:ext cx="5319433" cy="192225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dirty="0">
                <a:latin typeface="+mj-lt"/>
                <a:ea typeface="+mj-ea"/>
                <a:cs typeface="+mj-cs"/>
              </a:rPr>
              <a:t>TERVETULOA RAKENNETUN YMPÄRISTÖN PALVELUKSEEN!</a:t>
            </a:r>
          </a:p>
          <a:p>
            <a:pPr>
              <a:lnSpc>
                <a:spcPct val="90000"/>
              </a:lnSpc>
              <a:spcBef>
                <a:spcPct val="0"/>
              </a:spcBef>
              <a:spcAft>
                <a:spcPts val="600"/>
              </a:spcAft>
            </a:pPr>
            <a:r>
              <a:rPr lang="fi-FI" sz="1400" dirty="0">
                <a:latin typeface="+mj-lt"/>
                <a:ea typeface="+mj-ea"/>
                <a:cs typeface="+mj-cs"/>
              </a:rPr>
              <a:t>Rakennettu ympäristö tarjoaa monipuolisia työtehtäviä. Rakentamisen tai korjaamisen tarve lopu koskaan ja uusia osaajia tullaan tarvitsemaan niin suunnittelu- kuin tuotantotehtäviin.</a:t>
            </a:r>
          </a:p>
          <a:p>
            <a:pPr>
              <a:lnSpc>
                <a:spcPct val="90000"/>
              </a:lnSpc>
              <a:spcBef>
                <a:spcPct val="0"/>
              </a:spcBef>
              <a:spcAft>
                <a:spcPts val="600"/>
              </a:spcAft>
            </a:pPr>
            <a:endParaRPr lang="en-US" sz="3400" dirty="0">
              <a:latin typeface="+mj-lt"/>
              <a:ea typeface="+mj-ea"/>
              <a:cs typeface="+mj-cs"/>
            </a:endParaRPr>
          </a:p>
        </p:txBody>
      </p:sp>
      <p:sp>
        <p:nvSpPr>
          <p:cNvPr id="13" name="Freeform: Shape 12">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Kuva 3" descr="Kuva, joka sisältää kohteen henkilö, mies&#10;&#10;Kuvaus luotu automaattisesti">
            <a:extLst>
              <a:ext uri="{FF2B5EF4-FFF2-40B4-BE49-F238E27FC236}">
                <a16:creationId xmlns:a16="http://schemas.microsoft.com/office/drawing/2014/main" id="{CDDC18A2-91B6-48A7-A98E-5734C04D9D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4326" y="1829029"/>
            <a:ext cx="3722836" cy="4119071"/>
          </a:xfrm>
          <a:prstGeom prst="rect">
            <a:avLst/>
          </a:prstGeom>
        </p:spPr>
      </p:pic>
      <p:pic>
        <p:nvPicPr>
          <p:cNvPr id="8" name="Kuva 7">
            <a:extLst>
              <a:ext uri="{FF2B5EF4-FFF2-40B4-BE49-F238E27FC236}">
                <a16:creationId xmlns:a16="http://schemas.microsoft.com/office/drawing/2014/main" id="{C0B4A600-AF64-425F-8641-463A3C3A75A6}"/>
              </a:ext>
            </a:extLst>
          </p:cNvPr>
          <p:cNvPicPr>
            <a:picLocks noChangeAspect="1"/>
          </p:cNvPicPr>
          <p:nvPr/>
        </p:nvPicPr>
        <p:blipFill>
          <a:blip r:embed="rId3"/>
          <a:stretch>
            <a:fillRect/>
          </a:stretch>
        </p:blipFill>
        <p:spPr>
          <a:xfrm>
            <a:off x="6445913" y="595022"/>
            <a:ext cx="2124076" cy="860119"/>
          </a:xfrm>
          <a:prstGeom prst="rect">
            <a:avLst/>
          </a:prstGeom>
        </p:spPr>
      </p:pic>
    </p:spTree>
    <p:extLst>
      <p:ext uri="{BB962C8B-B14F-4D97-AF65-F5344CB8AC3E}">
        <p14:creationId xmlns:p14="http://schemas.microsoft.com/office/powerpoint/2010/main" val="1065523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a:extLst>
              <a:ext uri="{FF2B5EF4-FFF2-40B4-BE49-F238E27FC236}">
                <a16:creationId xmlns:a16="http://schemas.microsoft.com/office/drawing/2014/main" id="{51C89CE9-CFC9-48F8-A8C5-7A5D02A9A139}"/>
              </a:ext>
            </a:extLst>
          </p:cNvPr>
          <p:cNvPicPr>
            <a:picLocks noChangeAspect="1"/>
          </p:cNvPicPr>
          <p:nvPr/>
        </p:nvPicPr>
        <p:blipFill>
          <a:blip r:embed="rId2"/>
          <a:stretch>
            <a:fillRect/>
          </a:stretch>
        </p:blipFill>
        <p:spPr>
          <a:xfrm>
            <a:off x="6622257" y="3017760"/>
            <a:ext cx="4727340" cy="2898514"/>
          </a:xfrm>
          <a:prstGeom prst="rect">
            <a:avLst/>
          </a:prstGeom>
        </p:spPr>
      </p:pic>
      <p:sp>
        <p:nvSpPr>
          <p:cNvPr id="13"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9E6AFA9E-D83B-4AE0-8B68-F066693C5E59}"/>
              </a:ext>
            </a:extLst>
          </p:cNvPr>
          <p:cNvPicPr>
            <a:picLocks noChangeAspect="1"/>
          </p:cNvPicPr>
          <p:nvPr/>
        </p:nvPicPr>
        <p:blipFill>
          <a:blip r:embed="rId3"/>
          <a:stretch>
            <a:fillRect/>
          </a:stretch>
        </p:blipFill>
        <p:spPr>
          <a:xfrm>
            <a:off x="641180" y="3664709"/>
            <a:ext cx="5129784" cy="2128861"/>
          </a:xfrm>
          <a:prstGeom prst="rect">
            <a:avLst/>
          </a:prstGeom>
        </p:spPr>
      </p:pic>
      <p:sp>
        <p:nvSpPr>
          <p:cNvPr id="5" name="Suorakulmio 4">
            <a:extLst>
              <a:ext uri="{FF2B5EF4-FFF2-40B4-BE49-F238E27FC236}">
                <a16:creationId xmlns:a16="http://schemas.microsoft.com/office/drawing/2014/main" id="{CB3305B9-2DBF-4001-B5C5-C6BE730FF905}"/>
              </a:ext>
            </a:extLst>
          </p:cNvPr>
          <p:cNvSpPr/>
          <p:nvPr/>
        </p:nvSpPr>
        <p:spPr>
          <a:xfrm>
            <a:off x="477012" y="5916274"/>
            <a:ext cx="5458121" cy="461665"/>
          </a:xfrm>
          <a:prstGeom prst="rect">
            <a:avLst/>
          </a:prstGeom>
        </p:spPr>
        <p:txBody>
          <a:bodyPr wrap="square">
            <a:spAutoFit/>
          </a:bodyPr>
          <a:lstStyle/>
          <a:p>
            <a:pPr algn="dist"/>
            <a:r>
              <a:rPr lang="fi-FI" sz="1200" dirty="0">
                <a:solidFill>
                  <a:schemeClr val="bg2">
                    <a:lumMod val="50000"/>
                  </a:schemeClr>
                </a:solidFill>
              </a:rPr>
              <a:t>Metropolia – HAMK – TAMK- </a:t>
            </a:r>
            <a:r>
              <a:rPr lang="fi-FI" sz="1200" dirty="0" err="1">
                <a:solidFill>
                  <a:schemeClr val="bg2">
                    <a:lumMod val="50000"/>
                  </a:schemeClr>
                </a:solidFill>
              </a:rPr>
              <a:t>TuAMK</a:t>
            </a:r>
            <a:r>
              <a:rPr lang="fi-FI" sz="1200" dirty="0">
                <a:solidFill>
                  <a:schemeClr val="bg2">
                    <a:lumMod val="50000"/>
                  </a:schemeClr>
                </a:solidFill>
              </a:rPr>
              <a:t> – </a:t>
            </a:r>
            <a:r>
              <a:rPr lang="fi-FI" sz="1200" dirty="0" err="1">
                <a:solidFill>
                  <a:schemeClr val="bg2">
                    <a:lumMod val="50000"/>
                  </a:schemeClr>
                </a:solidFill>
              </a:rPr>
              <a:t>SeAmk</a:t>
            </a:r>
            <a:r>
              <a:rPr lang="fi-FI" sz="1200" dirty="0">
                <a:solidFill>
                  <a:schemeClr val="bg2">
                    <a:lumMod val="50000"/>
                  </a:schemeClr>
                </a:solidFill>
              </a:rPr>
              <a:t> – XAMK – Karelia – OAMK – Kajaanin AMK –JAMK – Saimaan AMK – SAMK – Savonia – Lapin AMK – Novia </a:t>
            </a:r>
          </a:p>
        </p:txBody>
      </p:sp>
      <p:sp>
        <p:nvSpPr>
          <p:cNvPr id="6" name="Suorakulmio 5">
            <a:extLst>
              <a:ext uri="{FF2B5EF4-FFF2-40B4-BE49-F238E27FC236}">
                <a16:creationId xmlns:a16="http://schemas.microsoft.com/office/drawing/2014/main" id="{263D5B42-33C4-4B34-AB52-DFB59F123E96}"/>
              </a:ext>
            </a:extLst>
          </p:cNvPr>
          <p:cNvSpPr/>
          <p:nvPr/>
        </p:nvSpPr>
        <p:spPr>
          <a:xfrm>
            <a:off x="6256866" y="6070162"/>
            <a:ext cx="5458122" cy="307777"/>
          </a:xfrm>
          <a:prstGeom prst="rect">
            <a:avLst/>
          </a:prstGeom>
        </p:spPr>
        <p:txBody>
          <a:bodyPr wrap="square">
            <a:spAutoFit/>
          </a:bodyPr>
          <a:lstStyle/>
          <a:p>
            <a:pPr algn="dist"/>
            <a:r>
              <a:rPr lang="fi-FI" sz="1400" dirty="0">
                <a:solidFill>
                  <a:schemeClr val="bg2">
                    <a:lumMod val="50000"/>
                  </a:schemeClr>
                </a:solidFill>
              </a:rPr>
              <a:t>Aalto yliopisto – Tampereen teknillinen yliopisto – Oulun yliopisto </a:t>
            </a:r>
          </a:p>
        </p:txBody>
      </p:sp>
      <p:sp>
        <p:nvSpPr>
          <p:cNvPr id="10" name="Title 4">
            <a:extLst>
              <a:ext uri="{FF2B5EF4-FFF2-40B4-BE49-F238E27FC236}">
                <a16:creationId xmlns:a16="http://schemas.microsoft.com/office/drawing/2014/main" id="{18D8841D-1A6E-404B-8494-F63E13F1D612}"/>
              </a:ext>
            </a:extLst>
          </p:cNvPr>
          <p:cNvSpPr txBox="1">
            <a:spLocks/>
          </p:cNvSpPr>
          <p:nvPr/>
        </p:nvSpPr>
        <p:spPr bwMode="auto">
          <a:xfrm>
            <a:off x="643467" y="511980"/>
            <a:ext cx="5136387" cy="110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i-FI" sz="2400" dirty="0">
                <a:solidFill>
                  <a:srgbClr val="0091B5"/>
                </a:solidFill>
                <a:ea typeface="ＭＳ Ｐゴシック" pitchFamily="34" charset="-128"/>
              </a:rPr>
              <a:t>AMMATTIKORKEAKOULU TUTKINNOT </a:t>
            </a:r>
          </a:p>
        </p:txBody>
      </p:sp>
      <p:sp>
        <p:nvSpPr>
          <p:cNvPr id="12" name="Title 4">
            <a:extLst>
              <a:ext uri="{FF2B5EF4-FFF2-40B4-BE49-F238E27FC236}">
                <a16:creationId xmlns:a16="http://schemas.microsoft.com/office/drawing/2014/main" id="{F5BC8A67-AF95-491B-B7A1-337BBAC4B6DD}"/>
              </a:ext>
            </a:extLst>
          </p:cNvPr>
          <p:cNvSpPr txBox="1">
            <a:spLocks/>
          </p:cNvSpPr>
          <p:nvPr/>
        </p:nvSpPr>
        <p:spPr bwMode="auto">
          <a:xfrm>
            <a:off x="6256866" y="511980"/>
            <a:ext cx="5458122" cy="110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i-FI" sz="2400" dirty="0">
                <a:solidFill>
                  <a:srgbClr val="0091B5"/>
                </a:solidFill>
                <a:ea typeface="ＭＳ Ｐゴシック" pitchFamily="34" charset="-128"/>
              </a:rPr>
              <a:t>YLIOPISTOTUTKINNOT</a:t>
            </a:r>
          </a:p>
        </p:txBody>
      </p:sp>
      <p:sp>
        <p:nvSpPr>
          <p:cNvPr id="14" name="Tekstiruutu 13">
            <a:extLst>
              <a:ext uri="{FF2B5EF4-FFF2-40B4-BE49-F238E27FC236}">
                <a16:creationId xmlns:a16="http://schemas.microsoft.com/office/drawing/2014/main" id="{2579278B-1059-4203-A7A4-A3AB62A1EDAD}"/>
              </a:ext>
            </a:extLst>
          </p:cNvPr>
          <p:cNvSpPr txBox="1"/>
          <p:nvPr/>
        </p:nvSpPr>
        <p:spPr>
          <a:xfrm>
            <a:off x="1451073" y="1610720"/>
            <a:ext cx="3509998" cy="923330"/>
          </a:xfrm>
          <a:prstGeom prst="rect">
            <a:avLst/>
          </a:prstGeom>
          <a:noFill/>
        </p:spPr>
        <p:txBody>
          <a:bodyPr wrap="square" rtlCol="0">
            <a:spAutoFit/>
          </a:bodyPr>
          <a:lstStyle/>
          <a:p>
            <a:pPr algn="ctr"/>
            <a:r>
              <a:rPr lang="fi-FI" dirty="0"/>
              <a:t>RAKENNUSMESTARI </a:t>
            </a:r>
          </a:p>
          <a:p>
            <a:pPr algn="ctr"/>
            <a:r>
              <a:rPr lang="fi-FI" dirty="0"/>
              <a:t>RAKENNUSINSINÖÖRI </a:t>
            </a:r>
          </a:p>
          <a:p>
            <a:pPr algn="ctr"/>
            <a:r>
              <a:rPr lang="fi-FI" dirty="0"/>
              <a:t>RAKENNUSARKKITEHTI </a:t>
            </a:r>
          </a:p>
        </p:txBody>
      </p:sp>
      <p:sp>
        <p:nvSpPr>
          <p:cNvPr id="7" name="Suorakulmio 6">
            <a:extLst>
              <a:ext uri="{FF2B5EF4-FFF2-40B4-BE49-F238E27FC236}">
                <a16:creationId xmlns:a16="http://schemas.microsoft.com/office/drawing/2014/main" id="{EE5CA042-CEF6-4579-8BF5-94DB6759BB6B}"/>
              </a:ext>
            </a:extLst>
          </p:cNvPr>
          <p:cNvSpPr/>
          <p:nvPr/>
        </p:nvSpPr>
        <p:spPr>
          <a:xfrm>
            <a:off x="7673690" y="1670988"/>
            <a:ext cx="2624473" cy="646331"/>
          </a:xfrm>
          <a:prstGeom prst="rect">
            <a:avLst/>
          </a:prstGeom>
        </p:spPr>
        <p:txBody>
          <a:bodyPr wrap="square">
            <a:spAutoFit/>
          </a:bodyPr>
          <a:lstStyle/>
          <a:p>
            <a:pPr algn="ctr"/>
            <a:r>
              <a:rPr lang="fi-FI" dirty="0"/>
              <a:t>ARKKITEHTI </a:t>
            </a:r>
          </a:p>
          <a:p>
            <a:pPr algn="ctr"/>
            <a:r>
              <a:rPr lang="fi-FI" dirty="0"/>
              <a:t>DIPLOMI-INSINÖÖRI</a:t>
            </a:r>
          </a:p>
        </p:txBody>
      </p:sp>
    </p:spTree>
    <p:extLst>
      <p:ext uri="{BB962C8B-B14F-4D97-AF65-F5344CB8AC3E}">
        <p14:creationId xmlns:p14="http://schemas.microsoft.com/office/powerpoint/2010/main" val="205129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DB461B-789A-4A0A-A177-59013E5B7F3B}"/>
              </a:ext>
            </a:extLst>
          </p:cNvPr>
          <p:cNvSpPr>
            <a:spLocks noGrp="1"/>
          </p:cNvSpPr>
          <p:nvPr>
            <p:ph type="title"/>
          </p:nvPr>
        </p:nvSpPr>
        <p:spPr/>
        <p:txBody>
          <a:bodyPr>
            <a:normAutofit/>
          </a:bodyPr>
          <a:lstStyle/>
          <a:p>
            <a:pPr algn="ctr"/>
            <a:r>
              <a:rPr lang="fi-FI" sz="3200" dirty="0"/>
              <a:t>Minusta</a:t>
            </a:r>
            <a:br>
              <a:rPr lang="fi-FI" sz="3200" dirty="0"/>
            </a:br>
            <a:r>
              <a:rPr lang="fi-FI" sz="3200" dirty="0"/>
              <a:t>Korkeasti koulutettu rakennetun ympäristön ammattilainen</a:t>
            </a:r>
          </a:p>
        </p:txBody>
      </p:sp>
      <p:pic>
        <p:nvPicPr>
          <p:cNvPr id="6" name="Kuva 5">
            <a:extLst>
              <a:ext uri="{FF2B5EF4-FFF2-40B4-BE49-F238E27FC236}">
                <a16:creationId xmlns:a16="http://schemas.microsoft.com/office/drawing/2014/main" id="{1A4801AA-560E-47AA-964E-5EEE56A9B6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987338"/>
            <a:ext cx="2870421" cy="3870662"/>
          </a:xfrm>
          <a:prstGeom prst="rect">
            <a:avLst/>
          </a:prstGeom>
        </p:spPr>
      </p:pic>
      <p:sp>
        <p:nvSpPr>
          <p:cNvPr id="5" name="Puhekupla: Suorakulmio 4">
            <a:extLst>
              <a:ext uri="{FF2B5EF4-FFF2-40B4-BE49-F238E27FC236}">
                <a16:creationId xmlns:a16="http://schemas.microsoft.com/office/drawing/2014/main" id="{8FBE2A4C-38C3-4473-92E0-B560AA21D014}"/>
              </a:ext>
            </a:extLst>
          </p:cNvPr>
          <p:cNvSpPr/>
          <p:nvPr/>
        </p:nvSpPr>
        <p:spPr>
          <a:xfrm>
            <a:off x="3482671" y="2417197"/>
            <a:ext cx="2043486" cy="795130"/>
          </a:xfrm>
          <a:prstGeom prst="wedgeRectCallout">
            <a:avLst>
              <a:gd name="adj1" fmla="val -101867"/>
              <a:gd name="adj2" fmla="val 243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C5DA6F11-1D1C-4675-A17E-93300097052A}"/>
              </a:ext>
            </a:extLst>
          </p:cNvPr>
          <p:cNvSpPr txBox="1"/>
          <p:nvPr/>
        </p:nvSpPr>
        <p:spPr>
          <a:xfrm>
            <a:off x="3554170" y="2491596"/>
            <a:ext cx="1916265" cy="707886"/>
          </a:xfrm>
          <a:prstGeom prst="rect">
            <a:avLst/>
          </a:prstGeom>
          <a:noFill/>
        </p:spPr>
        <p:txBody>
          <a:bodyPr wrap="square" rtlCol="0">
            <a:spAutoFit/>
          </a:bodyPr>
          <a:lstStyle/>
          <a:p>
            <a:pPr algn="dist"/>
            <a:r>
              <a:rPr lang="fi-FI" sz="2000" dirty="0"/>
              <a:t>Vaatii vain 3-5 vuotta opiskelua</a:t>
            </a:r>
          </a:p>
        </p:txBody>
      </p:sp>
      <p:sp>
        <p:nvSpPr>
          <p:cNvPr id="8" name="Puhekupla: Suorakulmio 7">
            <a:extLst>
              <a:ext uri="{FF2B5EF4-FFF2-40B4-BE49-F238E27FC236}">
                <a16:creationId xmlns:a16="http://schemas.microsoft.com/office/drawing/2014/main" id="{3A4080BA-CE97-4743-870C-2EF9DF861EC2}"/>
              </a:ext>
            </a:extLst>
          </p:cNvPr>
          <p:cNvSpPr/>
          <p:nvPr/>
        </p:nvSpPr>
        <p:spPr>
          <a:xfrm>
            <a:off x="6294324" y="2717731"/>
            <a:ext cx="3080469" cy="1422538"/>
          </a:xfrm>
          <a:prstGeom prst="wedgeRectCallout">
            <a:avLst>
              <a:gd name="adj1" fmla="val 85438"/>
              <a:gd name="adj2" fmla="val 84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997A9A0-5FF2-486E-977B-DC65AE70E810}"/>
              </a:ext>
            </a:extLst>
          </p:cNvPr>
          <p:cNvSpPr txBox="1"/>
          <p:nvPr/>
        </p:nvSpPr>
        <p:spPr>
          <a:xfrm>
            <a:off x="6294324" y="2717731"/>
            <a:ext cx="3162695" cy="1323439"/>
          </a:xfrm>
          <a:prstGeom prst="rect">
            <a:avLst/>
          </a:prstGeom>
          <a:noFill/>
        </p:spPr>
        <p:txBody>
          <a:bodyPr wrap="square" rtlCol="0">
            <a:spAutoFit/>
          </a:bodyPr>
          <a:lstStyle/>
          <a:p>
            <a:r>
              <a:rPr lang="fi-FI" sz="2000" dirty="0"/>
              <a:t>Tutkinnot antavat pätevyyden toimia työnjohdon, suunnittelun ja liikkeenjohdon tehtävissä</a:t>
            </a:r>
          </a:p>
        </p:txBody>
      </p:sp>
      <p:pic>
        <p:nvPicPr>
          <p:cNvPr id="10" name="Kuva 9">
            <a:extLst>
              <a:ext uri="{FF2B5EF4-FFF2-40B4-BE49-F238E27FC236}">
                <a16:creationId xmlns:a16="http://schemas.microsoft.com/office/drawing/2014/main" id="{4EA864DE-8076-4D0A-AD36-C9970CE2CB94}"/>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48514" y="3252414"/>
            <a:ext cx="2043486" cy="3605586"/>
          </a:xfrm>
          <a:prstGeom prst="rect">
            <a:avLst/>
          </a:prstGeom>
        </p:spPr>
      </p:pic>
      <p:pic>
        <p:nvPicPr>
          <p:cNvPr id="11" name="Kuva 10">
            <a:extLst>
              <a:ext uri="{FF2B5EF4-FFF2-40B4-BE49-F238E27FC236}">
                <a16:creationId xmlns:a16="http://schemas.microsoft.com/office/drawing/2014/main" id="{92C084A4-F3E9-4477-9E4A-02F06B60C127}"/>
              </a:ext>
            </a:extLst>
          </p:cNvPr>
          <p:cNvPicPr>
            <a:picLocks noChangeAspect="1"/>
          </p:cNvPicPr>
          <p:nvPr/>
        </p:nvPicPr>
        <p:blipFill>
          <a:blip r:embed="rId4"/>
          <a:stretch>
            <a:fillRect/>
          </a:stretch>
        </p:blipFill>
        <p:spPr>
          <a:xfrm>
            <a:off x="1825753" y="5321675"/>
            <a:ext cx="9144793" cy="1536325"/>
          </a:xfrm>
          <a:prstGeom prst="rect">
            <a:avLst/>
          </a:prstGeom>
        </p:spPr>
      </p:pic>
    </p:spTree>
    <p:extLst>
      <p:ext uri="{BB962C8B-B14F-4D97-AF65-F5344CB8AC3E}">
        <p14:creationId xmlns:p14="http://schemas.microsoft.com/office/powerpoint/2010/main" val="199521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3F1B6AF4-80EB-4939-A165-B0ED7B3CF6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92773"/>
            <a:ext cx="2304092" cy="306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a:extLst>
              <a:ext uri="{FF2B5EF4-FFF2-40B4-BE49-F238E27FC236}">
                <a16:creationId xmlns:a16="http://schemas.microsoft.com/office/drawing/2014/main" id="{CFDB461B-789A-4A0A-A177-59013E5B7F3B}"/>
              </a:ext>
            </a:extLst>
          </p:cNvPr>
          <p:cNvSpPr>
            <a:spLocks noGrp="1"/>
          </p:cNvSpPr>
          <p:nvPr>
            <p:ph type="title"/>
          </p:nvPr>
        </p:nvSpPr>
        <p:spPr/>
        <p:txBody>
          <a:bodyPr>
            <a:normAutofit/>
          </a:bodyPr>
          <a:lstStyle/>
          <a:p>
            <a:pPr algn="ctr"/>
            <a:r>
              <a:rPr lang="fi-FI" sz="3200" dirty="0"/>
              <a:t>Minusta</a:t>
            </a:r>
            <a:br>
              <a:rPr lang="fi-FI" sz="3200" dirty="0"/>
            </a:br>
            <a:r>
              <a:rPr lang="fi-FI" sz="3200" dirty="0"/>
              <a:t>Korkeasti koulutettu rakennetun ympäristön ammattilainen</a:t>
            </a:r>
          </a:p>
        </p:txBody>
      </p:sp>
      <p:sp>
        <p:nvSpPr>
          <p:cNvPr id="5" name="Puhekupla: Suorakulmio 4">
            <a:extLst>
              <a:ext uri="{FF2B5EF4-FFF2-40B4-BE49-F238E27FC236}">
                <a16:creationId xmlns:a16="http://schemas.microsoft.com/office/drawing/2014/main" id="{8FBE2A4C-38C3-4473-92E0-B560AA21D014}"/>
              </a:ext>
            </a:extLst>
          </p:cNvPr>
          <p:cNvSpPr/>
          <p:nvPr/>
        </p:nvSpPr>
        <p:spPr>
          <a:xfrm>
            <a:off x="2743199" y="3364431"/>
            <a:ext cx="2613329" cy="795130"/>
          </a:xfrm>
          <a:prstGeom prst="wedgeRectCallout">
            <a:avLst>
              <a:gd name="adj1" fmla="val -77830"/>
              <a:gd name="adj2" fmla="val 202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C5DA6F11-1D1C-4675-A17E-93300097052A}"/>
              </a:ext>
            </a:extLst>
          </p:cNvPr>
          <p:cNvSpPr txBox="1"/>
          <p:nvPr/>
        </p:nvSpPr>
        <p:spPr>
          <a:xfrm>
            <a:off x="2814699" y="3438830"/>
            <a:ext cx="2616042" cy="707886"/>
          </a:xfrm>
          <a:prstGeom prst="rect">
            <a:avLst/>
          </a:prstGeom>
          <a:noFill/>
        </p:spPr>
        <p:txBody>
          <a:bodyPr wrap="square" rtlCol="0">
            <a:spAutoFit/>
          </a:bodyPr>
          <a:lstStyle/>
          <a:p>
            <a:r>
              <a:rPr lang="fi-FI" sz="2000" dirty="0"/>
              <a:t>Työtä ja toimeentuloa kehittyvällä toimialalla</a:t>
            </a:r>
          </a:p>
        </p:txBody>
      </p:sp>
      <p:sp>
        <p:nvSpPr>
          <p:cNvPr id="8" name="Puhekupla: Suorakulmio 7">
            <a:extLst>
              <a:ext uri="{FF2B5EF4-FFF2-40B4-BE49-F238E27FC236}">
                <a16:creationId xmlns:a16="http://schemas.microsoft.com/office/drawing/2014/main" id="{3A4080BA-CE97-4743-870C-2EF9DF861EC2}"/>
              </a:ext>
            </a:extLst>
          </p:cNvPr>
          <p:cNvSpPr/>
          <p:nvPr/>
        </p:nvSpPr>
        <p:spPr>
          <a:xfrm>
            <a:off x="6286106" y="2426224"/>
            <a:ext cx="3080469" cy="1422538"/>
          </a:xfrm>
          <a:prstGeom prst="wedgeRectCallout">
            <a:avLst>
              <a:gd name="adj1" fmla="val 85180"/>
              <a:gd name="adj2" fmla="val 48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997A9A0-5FF2-486E-977B-DC65AE70E810}"/>
              </a:ext>
            </a:extLst>
          </p:cNvPr>
          <p:cNvSpPr txBox="1"/>
          <p:nvPr/>
        </p:nvSpPr>
        <p:spPr>
          <a:xfrm>
            <a:off x="6286106" y="2426224"/>
            <a:ext cx="3162695" cy="400110"/>
          </a:xfrm>
          <a:prstGeom prst="rect">
            <a:avLst/>
          </a:prstGeom>
          <a:noFill/>
        </p:spPr>
        <p:txBody>
          <a:bodyPr wrap="square" rtlCol="0">
            <a:spAutoFit/>
          </a:bodyPr>
          <a:lstStyle/>
          <a:p>
            <a:r>
              <a:rPr lang="fi-FI" sz="2000" dirty="0"/>
              <a:t>Korkean statuksen ammatti</a:t>
            </a:r>
          </a:p>
        </p:txBody>
      </p:sp>
      <p:pic>
        <p:nvPicPr>
          <p:cNvPr id="10" name="Kuva 9">
            <a:extLst>
              <a:ext uri="{FF2B5EF4-FFF2-40B4-BE49-F238E27FC236}">
                <a16:creationId xmlns:a16="http://schemas.microsoft.com/office/drawing/2014/main" id="{40A96D6B-7A64-4D50-85CA-F19D1B6D0DB3}"/>
              </a:ext>
            </a:extLst>
          </p:cNvPr>
          <p:cNvPicPr>
            <a:picLocks noChangeAspect="1"/>
          </p:cNvPicPr>
          <p:nvPr/>
        </p:nvPicPr>
        <p:blipFill>
          <a:blip r:embed="rId3"/>
          <a:stretch>
            <a:fillRect/>
          </a:stretch>
        </p:blipFill>
        <p:spPr>
          <a:xfrm>
            <a:off x="6654974" y="2799152"/>
            <a:ext cx="976211" cy="976211"/>
          </a:xfrm>
          <a:prstGeom prst="rect">
            <a:avLst/>
          </a:prstGeom>
        </p:spPr>
      </p:pic>
      <p:pic>
        <p:nvPicPr>
          <p:cNvPr id="11" name="Kuva 10">
            <a:extLst>
              <a:ext uri="{FF2B5EF4-FFF2-40B4-BE49-F238E27FC236}">
                <a16:creationId xmlns:a16="http://schemas.microsoft.com/office/drawing/2014/main" id="{BE2C13B1-5E5B-4104-8869-D849ABAABF7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67453" y="2761109"/>
            <a:ext cx="1262754" cy="1052295"/>
          </a:xfrm>
          <a:prstGeom prst="rect">
            <a:avLst/>
          </a:prstGeom>
        </p:spPr>
      </p:pic>
      <p:pic>
        <p:nvPicPr>
          <p:cNvPr id="13" name="Kuva 12">
            <a:extLst>
              <a:ext uri="{FF2B5EF4-FFF2-40B4-BE49-F238E27FC236}">
                <a16:creationId xmlns:a16="http://schemas.microsoft.com/office/drawing/2014/main" id="{D40B5F12-8143-4976-9D6F-9DE4B460C00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82488" y="2852416"/>
            <a:ext cx="2675922" cy="4013536"/>
          </a:xfrm>
          <a:prstGeom prst="rect">
            <a:avLst/>
          </a:prstGeom>
        </p:spPr>
      </p:pic>
      <p:pic>
        <p:nvPicPr>
          <p:cNvPr id="3" name="Kuva 2">
            <a:extLst>
              <a:ext uri="{FF2B5EF4-FFF2-40B4-BE49-F238E27FC236}">
                <a16:creationId xmlns:a16="http://schemas.microsoft.com/office/drawing/2014/main" id="{1444950F-9C92-423D-88B2-B75E6970DBC6}"/>
              </a:ext>
            </a:extLst>
          </p:cNvPr>
          <p:cNvPicPr>
            <a:picLocks noChangeAspect="1"/>
          </p:cNvPicPr>
          <p:nvPr/>
        </p:nvPicPr>
        <p:blipFill>
          <a:blip r:embed="rId6"/>
          <a:stretch>
            <a:fillRect/>
          </a:stretch>
        </p:blipFill>
        <p:spPr>
          <a:xfrm>
            <a:off x="1745238" y="5413123"/>
            <a:ext cx="8596105" cy="1444877"/>
          </a:xfrm>
          <a:prstGeom prst="rect">
            <a:avLst/>
          </a:prstGeom>
        </p:spPr>
      </p:pic>
    </p:spTree>
    <p:extLst>
      <p:ext uri="{BB962C8B-B14F-4D97-AF65-F5344CB8AC3E}">
        <p14:creationId xmlns:p14="http://schemas.microsoft.com/office/powerpoint/2010/main" val="108688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DB461B-789A-4A0A-A177-59013E5B7F3B}"/>
              </a:ext>
            </a:extLst>
          </p:cNvPr>
          <p:cNvSpPr>
            <a:spLocks noGrp="1"/>
          </p:cNvSpPr>
          <p:nvPr>
            <p:ph type="title"/>
          </p:nvPr>
        </p:nvSpPr>
        <p:spPr/>
        <p:txBody>
          <a:bodyPr>
            <a:normAutofit/>
          </a:bodyPr>
          <a:lstStyle/>
          <a:p>
            <a:pPr algn="ctr"/>
            <a:r>
              <a:rPr lang="fi-FI" sz="3200" dirty="0"/>
              <a:t>Minusta</a:t>
            </a:r>
            <a:br>
              <a:rPr lang="fi-FI" sz="3200" dirty="0"/>
            </a:br>
            <a:r>
              <a:rPr lang="fi-FI" sz="3200" dirty="0"/>
              <a:t>Korkeasti koulutettu rakennetun ympäristön ammattilainen</a:t>
            </a:r>
          </a:p>
        </p:txBody>
      </p:sp>
      <p:sp>
        <p:nvSpPr>
          <p:cNvPr id="5" name="Puhekupla: Suorakulmio 4">
            <a:extLst>
              <a:ext uri="{FF2B5EF4-FFF2-40B4-BE49-F238E27FC236}">
                <a16:creationId xmlns:a16="http://schemas.microsoft.com/office/drawing/2014/main" id="{8FBE2A4C-38C3-4473-92E0-B560AA21D014}"/>
              </a:ext>
            </a:extLst>
          </p:cNvPr>
          <p:cNvSpPr/>
          <p:nvPr/>
        </p:nvSpPr>
        <p:spPr>
          <a:xfrm>
            <a:off x="6656235" y="2505511"/>
            <a:ext cx="2613329" cy="1367061"/>
          </a:xfrm>
          <a:prstGeom prst="wedgeRectCallout">
            <a:avLst>
              <a:gd name="adj1" fmla="val 107768"/>
              <a:gd name="adj2" fmla="val 98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C5DA6F11-1D1C-4675-A17E-93300097052A}"/>
              </a:ext>
            </a:extLst>
          </p:cNvPr>
          <p:cNvSpPr txBox="1"/>
          <p:nvPr/>
        </p:nvSpPr>
        <p:spPr>
          <a:xfrm>
            <a:off x="6723695" y="2549134"/>
            <a:ext cx="2616042" cy="1323439"/>
          </a:xfrm>
          <a:prstGeom prst="rect">
            <a:avLst/>
          </a:prstGeom>
          <a:noFill/>
        </p:spPr>
        <p:txBody>
          <a:bodyPr wrap="square" rtlCol="0">
            <a:spAutoFit/>
          </a:bodyPr>
          <a:lstStyle/>
          <a:p>
            <a:r>
              <a:rPr lang="fi-FI" sz="2000" dirty="0"/>
              <a:t>Kira-alan korkeasti koulutettujen palkat ovat keskimääräistä parempia!</a:t>
            </a:r>
          </a:p>
        </p:txBody>
      </p:sp>
      <p:sp>
        <p:nvSpPr>
          <p:cNvPr id="8" name="Puhekupla: Suorakulmio 7">
            <a:extLst>
              <a:ext uri="{FF2B5EF4-FFF2-40B4-BE49-F238E27FC236}">
                <a16:creationId xmlns:a16="http://schemas.microsoft.com/office/drawing/2014/main" id="{3A4080BA-CE97-4743-870C-2EF9DF861EC2}"/>
              </a:ext>
            </a:extLst>
          </p:cNvPr>
          <p:cNvSpPr/>
          <p:nvPr/>
        </p:nvSpPr>
        <p:spPr>
          <a:xfrm>
            <a:off x="2151695" y="2006462"/>
            <a:ext cx="3080469" cy="722626"/>
          </a:xfrm>
          <a:prstGeom prst="wedgeRectCallout">
            <a:avLst>
              <a:gd name="adj1" fmla="val -47493"/>
              <a:gd name="adj2" fmla="val 2690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997A9A0-5FF2-486E-977B-DC65AE70E810}"/>
              </a:ext>
            </a:extLst>
          </p:cNvPr>
          <p:cNvSpPr txBox="1"/>
          <p:nvPr/>
        </p:nvSpPr>
        <p:spPr>
          <a:xfrm>
            <a:off x="2151695" y="2021202"/>
            <a:ext cx="3162695" cy="707886"/>
          </a:xfrm>
          <a:prstGeom prst="rect">
            <a:avLst/>
          </a:prstGeom>
          <a:noFill/>
        </p:spPr>
        <p:txBody>
          <a:bodyPr wrap="square" rtlCol="0">
            <a:spAutoFit/>
          </a:bodyPr>
          <a:lstStyle/>
          <a:p>
            <a:r>
              <a:rPr lang="fi-FI" sz="2000" dirty="0"/>
              <a:t>Olet osa tutkitusti mukavaa työyhteisöä! </a:t>
            </a:r>
          </a:p>
        </p:txBody>
      </p:sp>
      <p:pic>
        <p:nvPicPr>
          <p:cNvPr id="11" name="Kuva 10">
            <a:extLst>
              <a:ext uri="{FF2B5EF4-FFF2-40B4-BE49-F238E27FC236}">
                <a16:creationId xmlns:a16="http://schemas.microsoft.com/office/drawing/2014/main" id="{6019B2F6-AAA3-4B56-B2FB-873A88A62EED}"/>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274647"/>
            <a:ext cx="4572000" cy="6858000"/>
          </a:xfrm>
          <a:prstGeom prst="rect">
            <a:avLst/>
          </a:prstGeom>
        </p:spPr>
      </p:pic>
      <p:pic>
        <p:nvPicPr>
          <p:cNvPr id="12" name="Kuva 11">
            <a:extLst>
              <a:ext uri="{FF2B5EF4-FFF2-40B4-BE49-F238E27FC236}">
                <a16:creationId xmlns:a16="http://schemas.microsoft.com/office/drawing/2014/main" id="{8D7EE5DA-266B-4CD1-BCCB-6D6B2DBA89E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72815" y="2549295"/>
            <a:ext cx="4419185" cy="4308705"/>
          </a:xfrm>
          <a:prstGeom prst="rect">
            <a:avLst/>
          </a:prstGeom>
        </p:spPr>
      </p:pic>
      <p:pic>
        <p:nvPicPr>
          <p:cNvPr id="13" name="Kuva 12">
            <a:extLst>
              <a:ext uri="{FF2B5EF4-FFF2-40B4-BE49-F238E27FC236}">
                <a16:creationId xmlns:a16="http://schemas.microsoft.com/office/drawing/2014/main" id="{FE9E9F0E-486A-429C-B27D-638EEE99CD6E}"/>
              </a:ext>
            </a:extLst>
          </p:cNvPr>
          <p:cNvPicPr>
            <a:picLocks noChangeAspect="1"/>
          </p:cNvPicPr>
          <p:nvPr/>
        </p:nvPicPr>
        <p:blipFill>
          <a:blip r:embed="rId4"/>
          <a:stretch>
            <a:fillRect/>
          </a:stretch>
        </p:blipFill>
        <p:spPr>
          <a:xfrm>
            <a:off x="2151695" y="5413468"/>
            <a:ext cx="8598407" cy="1444532"/>
          </a:xfrm>
          <a:prstGeom prst="rect">
            <a:avLst/>
          </a:prstGeom>
        </p:spPr>
      </p:pic>
    </p:spTree>
    <p:extLst>
      <p:ext uri="{BB962C8B-B14F-4D97-AF65-F5344CB8AC3E}">
        <p14:creationId xmlns:p14="http://schemas.microsoft.com/office/powerpoint/2010/main" val="210837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02EB1FC-F16E-4F5B-AD97-4BED84754153}"/>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i-FI" sz="2800">
                <a:solidFill>
                  <a:schemeClr val="bg1"/>
                </a:solidFill>
              </a:rPr>
              <a:t>Rakennusmestari</a:t>
            </a:r>
          </a:p>
        </p:txBody>
      </p:sp>
      <p:sp>
        <p:nvSpPr>
          <p:cNvPr id="3" name="Sisällön paikkamerkki 2">
            <a:extLst>
              <a:ext uri="{FF2B5EF4-FFF2-40B4-BE49-F238E27FC236}">
                <a16:creationId xmlns:a16="http://schemas.microsoft.com/office/drawing/2014/main" id="{8E5A5DD3-6315-44B4-9490-B5EDBFEABF0F}"/>
              </a:ext>
            </a:extLst>
          </p:cNvPr>
          <p:cNvSpPr>
            <a:spLocks noGrp="1"/>
          </p:cNvSpPr>
          <p:nvPr>
            <p:ph idx="1"/>
          </p:nvPr>
        </p:nvSpPr>
        <p:spPr>
          <a:xfrm>
            <a:off x="643468" y="2638044"/>
            <a:ext cx="3363974" cy="3415622"/>
          </a:xfrm>
        </p:spPr>
        <p:txBody>
          <a:bodyPr>
            <a:normAutofit/>
          </a:bodyPr>
          <a:lstStyle/>
          <a:p>
            <a:pPr marL="0" indent="0" fontAlgn="auto">
              <a:spcBef>
                <a:spcPts val="0"/>
              </a:spcBef>
              <a:spcAft>
                <a:spcPts val="600"/>
              </a:spcAft>
              <a:buFont typeface="Arial"/>
              <a:buNone/>
              <a:defRPr/>
            </a:pPr>
            <a:r>
              <a:rPr lang="fi-FI" sz="2000" b="1">
                <a:solidFill>
                  <a:schemeClr val="bg1"/>
                </a:solidFill>
              </a:rPr>
              <a:t>Opinnot ammattikorkeakoulussa</a:t>
            </a:r>
          </a:p>
          <a:p>
            <a:pPr fontAlgn="auto">
              <a:spcBef>
                <a:spcPts val="0"/>
              </a:spcBef>
              <a:spcAft>
                <a:spcPts val="600"/>
              </a:spcAft>
              <a:defRPr/>
            </a:pPr>
            <a:r>
              <a:rPr lang="fi-FI" sz="2000">
                <a:solidFill>
                  <a:schemeClr val="bg1"/>
                </a:solidFill>
              </a:rPr>
              <a:t>Kesto: 3,5 vuotta</a:t>
            </a:r>
          </a:p>
          <a:p>
            <a:pPr fontAlgn="auto">
              <a:spcBef>
                <a:spcPts val="0"/>
              </a:spcBef>
              <a:spcAft>
                <a:spcPts val="600"/>
              </a:spcAft>
              <a:defRPr/>
            </a:pPr>
            <a:r>
              <a:rPr lang="fi-FI" sz="2000">
                <a:solidFill>
                  <a:schemeClr val="bg1"/>
                </a:solidFill>
              </a:rPr>
              <a:t>Laajuus: 210 opintopistettä </a:t>
            </a:r>
          </a:p>
        </p:txBody>
      </p:sp>
      <p:pic>
        <p:nvPicPr>
          <p:cNvPr id="5" name="Picture 13">
            <a:extLst>
              <a:ext uri="{FF2B5EF4-FFF2-40B4-BE49-F238E27FC236}">
                <a16:creationId xmlns:a16="http://schemas.microsoft.com/office/drawing/2014/main" id="{AD12A672-7883-433D-BCB4-494FA1ABFFDD}"/>
              </a:ext>
            </a:extLst>
          </p:cNvPr>
          <p:cNvPicPr>
            <a:picLocks noChangeAspect="1"/>
          </p:cNvPicPr>
          <p:nvPr/>
        </p:nvPicPr>
        <p:blipFill>
          <a:blip r:embed="rId2"/>
          <a:srcRect/>
          <a:stretch>
            <a:fillRect/>
          </a:stretch>
        </p:blipFill>
        <p:spPr bwMode="auto">
          <a:xfrm>
            <a:off x="5297763" y="1128271"/>
            <a:ext cx="6250769" cy="4440590"/>
          </a:xfrm>
          <a:prstGeom prst="rect">
            <a:avLst/>
          </a:prstGeom>
          <a:noFill/>
        </p:spPr>
      </p:pic>
      <p:sp>
        <p:nvSpPr>
          <p:cNvPr id="7" name="Suorakulmio 6">
            <a:extLst>
              <a:ext uri="{FF2B5EF4-FFF2-40B4-BE49-F238E27FC236}">
                <a16:creationId xmlns:a16="http://schemas.microsoft.com/office/drawing/2014/main" id="{F7BDB699-3FE2-4FBA-940C-D7CB6982E3B8}"/>
              </a:ext>
            </a:extLst>
          </p:cNvPr>
          <p:cNvSpPr/>
          <p:nvPr/>
        </p:nvSpPr>
        <p:spPr>
          <a:xfrm>
            <a:off x="165363" y="4784031"/>
            <a:ext cx="4320182" cy="784830"/>
          </a:xfrm>
          <a:prstGeom prst="rect">
            <a:avLst/>
          </a:prstGeom>
        </p:spPr>
        <p:txBody>
          <a:bodyPr wrap="square">
            <a:spAutoFit/>
          </a:bodyPr>
          <a:lstStyle/>
          <a:p>
            <a:pPr>
              <a:spcAft>
                <a:spcPts val="600"/>
              </a:spcAft>
            </a:pPr>
            <a:r>
              <a:rPr lang="fi-FI" sz="1500" dirty="0">
                <a:solidFill>
                  <a:schemeClr val="bg1"/>
                </a:solidFill>
              </a:rPr>
              <a:t>Opinnot muodostuvat seuraavasti: perus- ja ammattiopinnot (160 op), vapaasti valittavat opinnot (10 op), harjoittelu (30 op) ja opinnäytetyö (10 op).</a:t>
            </a:r>
          </a:p>
        </p:txBody>
      </p:sp>
      <p:pic>
        <p:nvPicPr>
          <p:cNvPr id="11" name="Kuva 10">
            <a:extLst>
              <a:ext uri="{FF2B5EF4-FFF2-40B4-BE49-F238E27FC236}">
                <a16:creationId xmlns:a16="http://schemas.microsoft.com/office/drawing/2014/main" id="{36AA09B5-B73C-48CC-B3CA-02A6ECE6D302}"/>
              </a:ext>
            </a:extLst>
          </p:cNvPr>
          <p:cNvPicPr>
            <a:picLocks noChangeAspect="1"/>
          </p:cNvPicPr>
          <p:nvPr/>
        </p:nvPicPr>
        <p:blipFill>
          <a:blip r:embed="rId3"/>
          <a:stretch>
            <a:fillRect/>
          </a:stretch>
        </p:blipFill>
        <p:spPr>
          <a:xfrm>
            <a:off x="4650910" y="5590456"/>
            <a:ext cx="7541090" cy="1267544"/>
          </a:xfrm>
          <a:prstGeom prst="rect">
            <a:avLst/>
          </a:prstGeom>
        </p:spPr>
      </p:pic>
    </p:spTree>
    <p:extLst>
      <p:ext uri="{BB962C8B-B14F-4D97-AF65-F5344CB8AC3E}">
        <p14:creationId xmlns:p14="http://schemas.microsoft.com/office/powerpoint/2010/main" val="336132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96E8621-84D7-4E43-94FB-BE3D47837ACF}"/>
              </a:ext>
            </a:extLst>
          </p:cNvPr>
          <p:cNvSpPr/>
          <p:nvPr/>
        </p:nvSpPr>
        <p:spPr>
          <a:xfrm>
            <a:off x="0" y="811033"/>
            <a:ext cx="12192000" cy="2308324"/>
          </a:xfrm>
          <a:prstGeom prst="rect">
            <a:avLst/>
          </a:prstGeom>
        </p:spPr>
        <p:txBody>
          <a:bodyPr wrap="square">
            <a:spAutoFit/>
          </a:bodyPr>
          <a:lstStyle/>
          <a:p>
            <a:r>
              <a:rPr lang="fi-FI" dirty="0"/>
              <a:t>Ensimmäisen opiskeluvuoden jälkeen osaat kuvata rakennusalan perusteet ja hallitset matemaattis-luonnontieteelliset perusteet. Sinulla on myös valmiudet toimia rakennustyömaalla työntekijätasoisissa tehtävissä. </a:t>
            </a:r>
          </a:p>
          <a:p>
            <a:r>
              <a:rPr lang="fi-FI" dirty="0"/>
              <a:t>Toisen opiskeluvuoden jälkeen hallitset rakennustyömaan keskeiset toiminnot. Tunnet eri tuotantomenetelmät, tuotannon suunnitteluun ja työturvallisuuteen liittyvät menettelyt ja pystyt toimimaan rakennustyömaan avustavana työnjohtajana kokeneemman henkilön ohjauksessa. </a:t>
            </a:r>
          </a:p>
          <a:p>
            <a:r>
              <a:rPr lang="fi-FI" dirty="0"/>
              <a:t>Kolmannen opiskeluvuoden jälkeen olet syventänyt työmaan toimintoihin liittyvää osaamistasi laadunhallinnassa, tehtäväsuunnittelussa ja kustannusohjauksessa. Kykenet itsenäisesti toimimaan avustavan työnjohtajan tehtävissä. </a:t>
            </a:r>
          </a:p>
          <a:p>
            <a:r>
              <a:rPr lang="fi-FI" dirty="0"/>
              <a:t>Osa opinnoista tehdään yhdessä yritysten kanssa projektiopintoina, harjoitteluina ja opinnäytetöinä. </a:t>
            </a:r>
          </a:p>
        </p:txBody>
      </p:sp>
      <p:sp>
        <p:nvSpPr>
          <p:cNvPr id="3" name="Suorakulmio 2">
            <a:extLst>
              <a:ext uri="{FF2B5EF4-FFF2-40B4-BE49-F238E27FC236}">
                <a16:creationId xmlns:a16="http://schemas.microsoft.com/office/drawing/2014/main" id="{43658755-E7B2-4752-B9BB-43813092F554}"/>
              </a:ext>
            </a:extLst>
          </p:cNvPr>
          <p:cNvSpPr/>
          <p:nvPr/>
        </p:nvSpPr>
        <p:spPr>
          <a:xfrm>
            <a:off x="0" y="3738643"/>
            <a:ext cx="12192000" cy="2308324"/>
          </a:xfrm>
          <a:prstGeom prst="rect">
            <a:avLst/>
          </a:prstGeom>
        </p:spPr>
        <p:txBody>
          <a:bodyPr wrap="square">
            <a:spAutoFit/>
          </a:bodyPr>
          <a:lstStyle/>
          <a:p>
            <a:r>
              <a:rPr lang="fi-FI" dirty="0"/>
              <a:t>Koulutuksessa hyödynnetään monipuolisia oppimisympäristöjä. Luokkahuoneessa ja laboratoriossa tapahtuvan opiskelun lisäksi osa opinnoista toteutetaan yhteistyössä alan yritysten kanssa, jolloin oppimisympäristönä toimii oikea rakennustyömaa. </a:t>
            </a:r>
          </a:p>
          <a:p>
            <a:endParaRPr lang="fi-FI" dirty="0"/>
          </a:p>
          <a:p>
            <a:r>
              <a:rPr lang="fi-FI" u="sng" dirty="0"/>
              <a:t>Opinnoissa korostuvat rakennustekniikan ohella: </a:t>
            </a:r>
          </a:p>
          <a:p>
            <a:r>
              <a:rPr lang="fi-FI" dirty="0"/>
              <a:t>•esimieskoulutus ja johtaminen </a:t>
            </a:r>
          </a:p>
          <a:p>
            <a:r>
              <a:rPr lang="fi-FI" dirty="0"/>
              <a:t>•monipuolinen työnsuunnittelu </a:t>
            </a:r>
          </a:p>
          <a:p>
            <a:r>
              <a:rPr lang="fi-FI" dirty="0"/>
              <a:t>•työmaatoteutuksen hallinta </a:t>
            </a:r>
          </a:p>
          <a:p>
            <a:r>
              <a:rPr lang="fi-FI" dirty="0"/>
              <a:t>•työmaatekniikka </a:t>
            </a:r>
          </a:p>
        </p:txBody>
      </p:sp>
      <p:pic>
        <p:nvPicPr>
          <p:cNvPr id="4" name="Kuva 3">
            <a:extLst>
              <a:ext uri="{FF2B5EF4-FFF2-40B4-BE49-F238E27FC236}">
                <a16:creationId xmlns:a16="http://schemas.microsoft.com/office/drawing/2014/main" id="{E8705BC5-C0CC-4DBA-AAC7-39CCEB180F15}"/>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4834394" y="4567630"/>
            <a:ext cx="6869926" cy="20986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kstiruutu 4">
            <a:extLst>
              <a:ext uri="{FF2B5EF4-FFF2-40B4-BE49-F238E27FC236}">
                <a16:creationId xmlns:a16="http://schemas.microsoft.com/office/drawing/2014/main" id="{C3F460C1-29B0-4F4C-AF21-C0DF88617A80}"/>
              </a:ext>
            </a:extLst>
          </p:cNvPr>
          <p:cNvSpPr txBox="1"/>
          <p:nvPr/>
        </p:nvSpPr>
        <p:spPr>
          <a:xfrm>
            <a:off x="0" y="262393"/>
            <a:ext cx="12192000" cy="400110"/>
          </a:xfrm>
          <a:prstGeom prst="rect">
            <a:avLst/>
          </a:prstGeom>
          <a:noFill/>
        </p:spPr>
        <p:txBody>
          <a:bodyPr wrap="square" rtlCol="0">
            <a:spAutoFit/>
          </a:bodyPr>
          <a:lstStyle/>
          <a:p>
            <a:r>
              <a:rPr lang="fi-FI" sz="2000" b="1" dirty="0">
                <a:solidFill>
                  <a:schemeClr val="accent5"/>
                </a:solidFill>
                <a:latin typeface="+mj-lt"/>
              </a:rPr>
              <a:t>RAKENNUSMESTARI</a:t>
            </a:r>
            <a:r>
              <a:rPr lang="fi-FI" sz="2000" dirty="0">
                <a:solidFill>
                  <a:schemeClr val="accent5"/>
                </a:solidFill>
                <a:latin typeface="+mj-lt"/>
              </a:rPr>
              <a:t> JOHTAA RAKENNUSTYÖTÄ, HUOLEHTII TYÖSKENTELYEDELLYTYKSISTÄ JA OHJEISTUKSESTA</a:t>
            </a:r>
          </a:p>
        </p:txBody>
      </p:sp>
    </p:spTree>
    <p:extLst>
      <p:ext uri="{BB962C8B-B14F-4D97-AF65-F5344CB8AC3E}">
        <p14:creationId xmlns:p14="http://schemas.microsoft.com/office/powerpoint/2010/main" val="266109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7834F58-A227-4E17-A01E-54FECB91436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i-FI" sz="2800" dirty="0">
                <a:solidFill>
                  <a:schemeClr val="bg1"/>
                </a:solidFill>
              </a:rPr>
              <a:t>Rakennusinsinööri</a:t>
            </a:r>
          </a:p>
        </p:txBody>
      </p:sp>
      <p:sp>
        <p:nvSpPr>
          <p:cNvPr id="3" name="Sisällön paikkamerkki 2">
            <a:extLst>
              <a:ext uri="{FF2B5EF4-FFF2-40B4-BE49-F238E27FC236}">
                <a16:creationId xmlns:a16="http://schemas.microsoft.com/office/drawing/2014/main" id="{B54CDEA4-30AA-4418-9B10-863C8D329488}"/>
              </a:ext>
            </a:extLst>
          </p:cNvPr>
          <p:cNvSpPr>
            <a:spLocks noGrp="1"/>
          </p:cNvSpPr>
          <p:nvPr>
            <p:ph idx="1"/>
          </p:nvPr>
        </p:nvSpPr>
        <p:spPr>
          <a:xfrm>
            <a:off x="643468" y="2638044"/>
            <a:ext cx="3363974" cy="3415622"/>
          </a:xfrm>
        </p:spPr>
        <p:txBody>
          <a:bodyPr>
            <a:normAutofit/>
          </a:bodyPr>
          <a:lstStyle/>
          <a:p>
            <a:pPr marL="0" indent="0" fontAlgn="auto">
              <a:spcAft>
                <a:spcPts val="0"/>
              </a:spcAft>
              <a:buFont typeface="Arial"/>
              <a:buNone/>
              <a:defRPr/>
            </a:pPr>
            <a:r>
              <a:rPr lang="fi-FI" sz="2000" b="1">
                <a:solidFill>
                  <a:schemeClr val="bg1"/>
                </a:solidFill>
              </a:rPr>
              <a:t>Opinnot ammattikorkeakoulussa  </a:t>
            </a:r>
          </a:p>
          <a:p>
            <a:pPr marL="0" indent="0" fontAlgn="auto">
              <a:spcAft>
                <a:spcPts val="0"/>
              </a:spcAft>
              <a:buFont typeface="Arial"/>
              <a:buNone/>
              <a:defRPr/>
            </a:pPr>
            <a:endParaRPr lang="fi-FI" sz="2000" b="1">
              <a:solidFill>
                <a:schemeClr val="bg1"/>
              </a:solidFill>
            </a:endParaRPr>
          </a:p>
          <a:p>
            <a:pPr marL="342900" lvl="0" indent="-342900">
              <a:spcAft>
                <a:spcPts val="0"/>
              </a:spcAft>
              <a:buFont typeface="Symbol"/>
              <a:buChar char=""/>
            </a:pPr>
            <a:r>
              <a:rPr lang="fi-FI" sz="2000">
                <a:solidFill>
                  <a:schemeClr val="bg1"/>
                </a:solidFill>
                <a:ea typeface="MS Mincho"/>
                <a:cs typeface="Times New Roman"/>
              </a:rPr>
              <a:t>Kesto 4 vuotta</a:t>
            </a:r>
            <a:endParaRPr lang="fi-FI" sz="2000">
              <a:solidFill>
                <a:schemeClr val="bg1"/>
              </a:solidFill>
              <a:latin typeface="Cambria"/>
              <a:ea typeface="MS Mincho"/>
              <a:cs typeface="Times New Roman"/>
            </a:endParaRPr>
          </a:p>
          <a:p>
            <a:pPr marL="342900" lvl="0" indent="-342900">
              <a:spcAft>
                <a:spcPts val="0"/>
              </a:spcAft>
              <a:buFont typeface="Symbol"/>
              <a:buChar char=""/>
            </a:pPr>
            <a:r>
              <a:rPr lang="fi-FI" sz="2000">
                <a:solidFill>
                  <a:schemeClr val="bg1"/>
                </a:solidFill>
                <a:ea typeface="MS Mincho"/>
                <a:cs typeface="Times New Roman"/>
              </a:rPr>
              <a:t>Laajuus: 240 opintopistettä </a:t>
            </a:r>
          </a:p>
          <a:p>
            <a:pPr marL="342900" lvl="0" indent="-342900">
              <a:spcAft>
                <a:spcPts val="0"/>
              </a:spcAft>
              <a:buFont typeface="Symbol"/>
              <a:buChar char=""/>
            </a:pPr>
            <a:endParaRPr lang="fi-FI" sz="2000">
              <a:solidFill>
                <a:schemeClr val="bg1"/>
              </a:solidFill>
              <a:latin typeface="Cambria"/>
              <a:ea typeface="MS Mincho"/>
              <a:cs typeface="Times New Roman"/>
            </a:endParaRPr>
          </a:p>
        </p:txBody>
      </p:sp>
      <p:pic>
        <p:nvPicPr>
          <p:cNvPr id="8" name="Kuva 7">
            <a:extLst>
              <a:ext uri="{FF2B5EF4-FFF2-40B4-BE49-F238E27FC236}">
                <a16:creationId xmlns:a16="http://schemas.microsoft.com/office/drawing/2014/main" id="{CDFED01D-CD80-4773-A7DB-6992DFC101B2}"/>
              </a:ext>
            </a:extLst>
          </p:cNvPr>
          <p:cNvPicPr>
            <a:picLocks noChangeAspect="1"/>
          </p:cNvPicPr>
          <p:nvPr/>
        </p:nvPicPr>
        <p:blipFill>
          <a:blip r:embed="rId2"/>
          <a:stretch>
            <a:fillRect/>
          </a:stretch>
        </p:blipFill>
        <p:spPr>
          <a:xfrm>
            <a:off x="4613231" y="5584122"/>
            <a:ext cx="7578769" cy="1273878"/>
          </a:xfrm>
          <a:prstGeom prst="rect">
            <a:avLst/>
          </a:prstGeom>
        </p:spPr>
      </p:pic>
      <p:sp>
        <p:nvSpPr>
          <p:cNvPr id="9" name="Suorakulmio 8">
            <a:extLst>
              <a:ext uri="{FF2B5EF4-FFF2-40B4-BE49-F238E27FC236}">
                <a16:creationId xmlns:a16="http://schemas.microsoft.com/office/drawing/2014/main" id="{E037986F-9FAE-4963-B2E8-892BED920B9C}"/>
              </a:ext>
            </a:extLst>
          </p:cNvPr>
          <p:cNvSpPr/>
          <p:nvPr/>
        </p:nvSpPr>
        <p:spPr>
          <a:xfrm>
            <a:off x="298588" y="4897622"/>
            <a:ext cx="4483212" cy="1323439"/>
          </a:xfrm>
          <a:prstGeom prst="rect">
            <a:avLst/>
          </a:prstGeom>
        </p:spPr>
        <p:txBody>
          <a:bodyPr wrap="square">
            <a:spAutoFit/>
          </a:bodyPr>
          <a:lstStyle/>
          <a:p>
            <a:r>
              <a:rPr lang="fi-FI" sz="1600" dirty="0">
                <a:solidFill>
                  <a:schemeClr val="bg1"/>
                </a:solidFill>
              </a:rPr>
              <a:t>Ydinosaaminen 135 op: Rakentamistekniikan ydinosaaminen 85 op, yhteiset opinnot 40 op, opinnäytetyö 15 op, työharjoittelu 30 op. Täydentävä osaaminen 55 op. Vapaasti valittavat opinnot 15 op</a:t>
            </a:r>
          </a:p>
        </p:txBody>
      </p:sp>
      <p:graphicFrame>
        <p:nvGraphicFramePr>
          <p:cNvPr id="10" name="Kaaviokuva 9">
            <a:extLst>
              <a:ext uri="{FF2B5EF4-FFF2-40B4-BE49-F238E27FC236}">
                <a16:creationId xmlns:a16="http://schemas.microsoft.com/office/drawing/2014/main" id="{6B5B921D-83E4-46AF-902D-56B008F40155}"/>
              </a:ext>
            </a:extLst>
          </p:cNvPr>
          <p:cNvGraphicFramePr/>
          <p:nvPr>
            <p:extLst>
              <p:ext uri="{D42A27DB-BD31-4B8C-83A1-F6EECF244321}">
                <p14:modId xmlns:p14="http://schemas.microsoft.com/office/powerpoint/2010/main" val="3402045131"/>
              </p:ext>
            </p:extLst>
          </p:nvPr>
        </p:nvGraphicFramePr>
        <p:xfrm>
          <a:off x="5080388" y="643467"/>
          <a:ext cx="6698691" cy="4870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13792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Laajakuva</PresentationFormat>
  <Paragraphs>142</Paragraphs>
  <Slides>22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Calibri</vt:lpstr>
      <vt:lpstr>Calibri Light</vt:lpstr>
      <vt:lpstr>Cambria</vt:lpstr>
      <vt:lpstr>Symbol</vt:lpstr>
      <vt:lpstr>Office-teema</vt:lpstr>
      <vt:lpstr>Korkea-asteen koulutukset rakennetun ympäristön ammatteihin</vt:lpstr>
      <vt:lpstr>PowerPoint-esitys</vt:lpstr>
      <vt:lpstr>PowerPoint-esitys</vt:lpstr>
      <vt:lpstr>Minusta Korkeasti koulutettu rakennetun ympäristön ammattilainen</vt:lpstr>
      <vt:lpstr>Minusta Korkeasti koulutettu rakennetun ympäristön ammattilainen</vt:lpstr>
      <vt:lpstr>Minusta Korkeasti koulutettu rakennetun ympäristön ammattilainen</vt:lpstr>
      <vt:lpstr>Rakennusmestari</vt:lpstr>
      <vt:lpstr>PowerPoint-esitys</vt:lpstr>
      <vt:lpstr>Rakennusinsinööri</vt:lpstr>
      <vt:lpstr>PowerPoint-esitys</vt:lpstr>
      <vt:lpstr>LVI-talotekniikan koulutus, insinööri (AMK)</vt:lpstr>
      <vt:lpstr>Sähköinen talotekniikka, insinööri(AMK)</vt:lpstr>
      <vt:lpstr>PowerPoint-esitys</vt:lpstr>
      <vt:lpstr>Rakennusarkkitehti</vt:lpstr>
      <vt:lpstr>PowerPoint-esitys</vt:lpstr>
      <vt:lpstr>Diplomi-insinööri</vt:lpstr>
      <vt:lpstr>PowerPoint-esitys</vt:lpstr>
      <vt:lpstr>Arkkitehti</vt:lpstr>
      <vt:lpstr>PowerPoint-esitys</vt:lpstr>
      <vt:lpstr>Toimialat joille työllistyy</vt:lpstr>
      <vt:lpstr>Opiskelijoiden mielestä kiinnostavimmat työnantajat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Korkea-asteen koulutukset rakennetun ympäristön ammatteihin</dc:title>
  <dc:creator>Suntio Janne</dc:creator>
  <cp:lastModifiedBy>Suntio Janne</cp:lastModifiedBy>
  <cp:revision>2</cp:revision>
  <dcterms:created xsi:type="dcterms:W3CDTF">2020-04-07T09:42:37Z</dcterms:created>
  <dcterms:modified xsi:type="dcterms:W3CDTF">2020-04-07T09:44:02Z</dcterms:modified>
</cp:coreProperties>
</file>