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1" r:id="rId5"/>
    <p:sldId id="273" r:id="rId6"/>
    <p:sldId id="264" r:id="rId7"/>
    <p:sldId id="265" r:id="rId8"/>
    <p:sldId id="270" r:id="rId9"/>
    <p:sldId id="266" r:id="rId10"/>
    <p:sldId id="271" r:id="rId11"/>
    <p:sldId id="267" r:id="rId12"/>
    <p:sldId id="268" r:id="rId13"/>
    <p:sldId id="269" r:id="rId14"/>
    <p:sldId id="263" r:id="rId15"/>
    <p:sldId id="258" r:id="rId16"/>
    <p:sldId id="272" r:id="rId17"/>
    <p:sldId id="26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orient="horz" pos="117">
          <p15:clr>
            <a:srgbClr val="A4A3A4"/>
          </p15:clr>
        </p15:guide>
        <p15:guide id="5" orient="horz" pos="3993">
          <p15:clr>
            <a:srgbClr val="A4A3A4"/>
          </p15:clr>
        </p15:guide>
        <p15:guide id="6" orient="horz" pos="2696">
          <p15:clr>
            <a:srgbClr val="A4A3A4"/>
          </p15:clr>
        </p15:guide>
        <p15:guide id="7" orient="horz" pos="192">
          <p15:clr>
            <a:srgbClr val="A4A3A4"/>
          </p15:clr>
        </p15:guide>
        <p15:guide id="8" orient="horz" pos="773">
          <p15:clr>
            <a:srgbClr val="A4A3A4"/>
          </p15:clr>
        </p15:guide>
        <p15:guide id="9" orient="horz" pos="1712">
          <p15:clr>
            <a:srgbClr val="A4A3A4"/>
          </p15:clr>
        </p15:guide>
        <p15:guide id="10" pos="5652">
          <p15:clr>
            <a:srgbClr val="A4A3A4"/>
          </p15:clr>
        </p15:guide>
        <p15:guide id="11" pos="2517">
          <p15:clr>
            <a:srgbClr val="A4A3A4"/>
          </p15:clr>
        </p15:guide>
        <p15:guide id="12" pos="103">
          <p15:clr>
            <a:srgbClr val="A4A3A4"/>
          </p15:clr>
        </p15:guide>
        <p15:guide id="13" pos="689">
          <p15:clr>
            <a:srgbClr val="A4A3A4"/>
          </p15:clr>
        </p15:guide>
        <p15:guide id="14" pos="3496">
          <p15:clr>
            <a:srgbClr val="A4A3A4"/>
          </p15:clr>
        </p15:guide>
        <p15:guide id="15" pos="3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 autoAdjust="0"/>
    <p:restoredTop sz="94647" autoAdjust="0"/>
  </p:normalViewPr>
  <p:slideViewPr>
    <p:cSldViewPr snapToGrid="0" snapToObjects="1">
      <p:cViewPr varScale="1">
        <p:scale>
          <a:sx n="76" d="100"/>
          <a:sy n="76" d="100"/>
        </p:scale>
        <p:origin x="1041" y="60"/>
      </p:cViewPr>
      <p:guideLst>
        <p:guide orient="horz" pos="4202"/>
        <p:guide orient="horz" pos="3874"/>
        <p:guide orient="horz" pos="296"/>
        <p:guide orient="horz" pos="117"/>
        <p:guide orient="horz" pos="3993"/>
        <p:guide orient="horz" pos="2696"/>
        <p:guide orient="horz" pos="192"/>
        <p:guide orient="horz" pos="773"/>
        <p:guide orient="horz" pos="1712"/>
        <p:guide pos="5652"/>
        <p:guide pos="2517"/>
        <p:guide pos="103"/>
        <p:guide pos="689"/>
        <p:guide pos="3496"/>
        <p:guide pos="3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F2167-E15C-F04F-BA89-958F1620E6E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9BEF-5F7A-DE4B-A487-A5506C0C0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esta_head_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/>
          <a:stretch/>
        </p:blipFill>
        <p:spPr>
          <a:xfrm>
            <a:off x="138259" y="118120"/>
            <a:ext cx="8856000" cy="102967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28.10.2013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8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28.10.2013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2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esta_foot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6239688"/>
            <a:ext cx="8813800" cy="423062"/>
          </a:xfrm>
          <a:prstGeom prst="rect">
            <a:avLst/>
          </a:prstGeom>
        </p:spPr>
      </p:pic>
      <p:cxnSp>
        <p:nvCxnSpPr>
          <p:cNvPr id="6" name="Suora yhdysviiva 5"/>
          <p:cNvCxnSpPr/>
          <p:nvPr/>
        </p:nvCxnSpPr>
        <p:spPr>
          <a:xfrm>
            <a:off x="146050" y="225180"/>
            <a:ext cx="8826500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28.10.2013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4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mesta.net/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77800" y="1227137"/>
            <a:ext cx="8788400" cy="49228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2717800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3000" spc="10" dirty="0">
                <a:latin typeface="Exo Light"/>
                <a:cs typeface="Exo Light"/>
              </a:rPr>
              <a:t>Rakennusalalla riittää töitä haalarihommista tohtoritasolle</a:t>
            </a:r>
            <a:endParaRPr lang="en-US" sz="3000" spc="10" dirty="0">
              <a:latin typeface="Exo Light"/>
              <a:cs typeface="Ex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12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78" y="310661"/>
            <a:ext cx="5101705" cy="57787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Torninosturin kuljettaja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10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679" flipH="1">
            <a:off x="3121167" y="593600"/>
            <a:ext cx="1893125" cy="14701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254873">
            <a:off x="2976102" y="852112"/>
            <a:ext cx="2282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Maisema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konttori ja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kova liksa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Torninosturin kuljettaja käyttää nosturia rakennustyömaalla itsenäisesti noudattaen turvallisia työtapoja.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Torninosturin kuljettaja on työssään pätevöitynyt rakennusalan perustutkinnon suorittanut, tai talonrakennusalan AT:n tai </a:t>
            </a:r>
            <a:r>
              <a:rPr lang="fi-FI" sz="1700" i="1" dirty="0" err="1">
                <a:latin typeface="Ubuntu"/>
                <a:cs typeface="Ubuntu"/>
              </a:rPr>
              <a:t>EAT:n</a:t>
            </a:r>
            <a:r>
              <a:rPr lang="fi-FI" sz="1700" i="1" dirty="0">
                <a:latin typeface="Ubuntu"/>
                <a:cs typeface="Ubuntu"/>
              </a:rPr>
              <a:t> suorittanut ammattilainen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Ammatti vaatii perus- koulutuksen lisäksi erityispätevyyden eli torninosturin kuljettajan ajokortin.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9941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33" y="354842"/>
            <a:ext cx="5196606" cy="56587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LVI-asentaja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11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9084" flipH="1">
            <a:off x="3183565" y="408958"/>
            <a:ext cx="1856572" cy="14701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20988278">
            <a:off x="3011591" y="914130"/>
            <a:ext cx="228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Hommat menee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Putkeen!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LVI-asentaja asentaa ja korjaa rakennusten lämpö-, vesi- ja ilmastointilaitteita. LVI -laitteet ovat osa talotekniikkaa, jonka osuus rakentamisessa on jatkuvassa kasvussa. LVI-ala hyödyntää voimakkaasti modernia teknologiaa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LVI-asentaja on talotekniikan perustutkinnon suorittanut, tai AT:n / </a:t>
            </a:r>
            <a:r>
              <a:rPr lang="fi-FI" sz="1700" i="1" dirty="0" err="1">
                <a:latin typeface="Ubuntu"/>
                <a:cs typeface="Ubuntu"/>
              </a:rPr>
              <a:t>EAT:n</a:t>
            </a:r>
            <a:r>
              <a:rPr lang="fi-FI" sz="1700" i="1" dirty="0">
                <a:latin typeface="Ubuntu"/>
                <a:cs typeface="Ubuntu"/>
              </a:rPr>
              <a:t> suorittanut ammattilainen</a:t>
            </a: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LVI-asentaja voi olla erikoistunut vesi-, kaasu-, lämpöjohto-, ilmastointi-, jäähdytyslaite- tai öljypumppu asentajaksi tai -korjaajaksi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964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86" y="354842"/>
            <a:ext cx="5144307" cy="5781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Sähköasentaja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12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40" flipH="1">
            <a:off x="3101621" y="565426"/>
            <a:ext cx="1893125" cy="14701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357434">
            <a:off x="2956557" y="1054490"/>
            <a:ext cx="228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Johtotehtävissä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alusta alkaen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Sähköasentajia työskentelee rakennusten sähköasennuksia tekevissä urakointiliikkeissä, voimalaitoksissa, teollisuuden palveluksessa ja liikenteen sähköistystöissä.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Sähköasentaja on sähkö- ja automaatiotekniikan perustutkinnon suorittanut  ammattilainen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Sähköalan peruskoulutus antaa myös hyvät valmiudet tietoliikennealan asennustöihin.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6115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61" y="354843"/>
            <a:ext cx="5216678" cy="56944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Rakennusmestari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13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002" flipH="1">
            <a:off x="2282755" y="549344"/>
            <a:ext cx="1893125" cy="14701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998196">
            <a:off x="2217551" y="920861"/>
            <a:ext cx="2282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Mesu pitää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huolen, että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hommat sujuu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Rakennusmestarit johtavat uudis- ja korjaushankkeita perustamisesta ylläpitoon asti. Rakennusmestarin ammatti on hyvin arvostettu ja ammatilla työllistyy erinomaisesti.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Rakennusmestari on ammattikorkeakoulusta valmistunut työnjohdon ammattilainen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Rakennusmestarin koulutus valmistaa käytännönläheisiin, vaativiin esimiestehtäviin rakennuksille, LVI-tekniikkaan ja infra-alalle.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1888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0" y="249238"/>
            <a:ext cx="5246688" cy="58963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433638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Tuotantoinsinööri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14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7148" y="118323"/>
            <a:ext cx="2230308" cy="17320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589194">
            <a:off x="3121637" y="732269"/>
            <a:ext cx="26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Pääsin unelmieni</a:t>
            </a:r>
          </a:p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kesätyöhön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Työmaainsinööri ohjaa ja seuraa työmaan työaikaista suunnittelua, laatii aikatauluja ja seuraa niiden toteutumista. Hän laskee tarvittavien materiaalien määriä ja kustannuksia, valmistelee hankintoja ja toteuttaa mm. ympäristö- ja laatujärjestelmiä. Työmaainsinöörin ammattinimike voi olla myös toimistoinsinööri, insinööri tai tuotantoinsinööri. </a:t>
            </a: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Insinöörin tutkinto ammattikorkeakoulun rakennustekniikan tuotantoon suuntautuneessa koulutusohjelmassa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 err="1">
                <a:latin typeface="Ubuntu"/>
                <a:cs typeface="Ubuntu"/>
              </a:rPr>
              <a:t>Diplomi-Insinöörin</a:t>
            </a:r>
            <a:r>
              <a:rPr lang="fi-FI" sz="1700" i="1" dirty="0">
                <a:latin typeface="Ubuntu"/>
                <a:cs typeface="Ubuntu"/>
              </a:rPr>
              <a:t> tutkinto teknillisen yliopiston rakennustekniikan koulutusohjelmassa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3870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738" y="304800"/>
            <a:ext cx="1404044" cy="369048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87" y="307975"/>
            <a:ext cx="3779785" cy="584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" y="2433183"/>
            <a:ext cx="5392739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000" spc="10" dirty="0">
                <a:latin typeface="Exo Light"/>
                <a:cs typeface="Exo Light"/>
              </a:rPr>
              <a:t>Rakennesuunnittelija</a:t>
            </a:r>
            <a:endParaRPr lang="en-US" sz="40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15</a:t>
            </a:fld>
            <a:endParaRPr lang="en-US" sz="1000" dirty="0"/>
          </a:p>
        </p:txBody>
      </p:sp>
      <p:grpSp>
        <p:nvGrpSpPr>
          <p:cNvPr id="8" name="Ryhmitä 7"/>
          <p:cNvGrpSpPr/>
          <p:nvPr/>
        </p:nvGrpSpPr>
        <p:grpSpPr>
          <a:xfrm>
            <a:off x="1553371" y="63107"/>
            <a:ext cx="2307249" cy="1732048"/>
            <a:chOff x="3351803" y="63107"/>
            <a:chExt cx="2307249" cy="1732048"/>
          </a:xfrm>
        </p:grpSpPr>
        <p:pic>
          <p:nvPicPr>
            <p:cNvPr id="3" name="Kuva 2" descr="Kupla_01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1803" y="63107"/>
              <a:ext cx="2230308" cy="1732048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 rot="1589194">
              <a:off x="3414372" y="390521"/>
              <a:ext cx="22446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Pelimaailman sovelluksia voi hyödyntää rakentamisessa</a:t>
              </a: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r>
              <a:rPr lang="en-US" dirty="0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49900" y="489083"/>
            <a:ext cx="3428999" cy="2608959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600" b="1" dirty="0">
                <a:latin typeface="Ubuntu"/>
                <a:cs typeface="Ubuntu"/>
              </a:rPr>
              <a:t>Tietomallinnusta käytetään rakennussuunnittelun lisäksi rakennustyön toteuttamisessa. Tarkka tietomalli sisältää myös rakennusmateriaalien ominaisuudet. Muun muassa tarvittavat materiaalimäärät on saatu mallin avulla tarkasti määriteltyä. </a:t>
            </a:r>
            <a:endParaRPr lang="fi-FI" sz="1600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Rekennesuunnittelija suunnittelee rakennettavien kohteiden teknistä toteutusta. </a:t>
            </a:r>
          </a:p>
          <a:p>
            <a:pPr marL="0" indent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Sopiva koulutus on esim. Diplomi-insinööri tai Insinööri. </a:t>
            </a: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Diplomi-insinööriksi voi opiskella tiedeyliopistossa.</a:t>
            </a: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Insinöörit valmistuvat ammattikorkeakouluista.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738" y="4101968"/>
            <a:ext cx="1404044" cy="20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01" y="366268"/>
            <a:ext cx="5162550" cy="5695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1" y="2433183"/>
            <a:ext cx="5392739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5400" spc="10" dirty="0">
                <a:latin typeface="Exo Light"/>
                <a:cs typeface="Exo Light"/>
              </a:rPr>
              <a:t>Arkkitehti</a:t>
            </a:r>
            <a:endParaRPr lang="en-US" sz="54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16</a:t>
            </a:fld>
            <a:endParaRPr lang="en-US" sz="1000" dirty="0"/>
          </a:p>
        </p:txBody>
      </p:sp>
      <p:grpSp>
        <p:nvGrpSpPr>
          <p:cNvPr id="8" name="Ryhmitä 7"/>
          <p:cNvGrpSpPr/>
          <p:nvPr/>
        </p:nvGrpSpPr>
        <p:grpSpPr>
          <a:xfrm>
            <a:off x="2545882" y="287051"/>
            <a:ext cx="2689223" cy="1732048"/>
            <a:chOff x="4344314" y="287051"/>
            <a:chExt cx="2689223" cy="1732048"/>
          </a:xfrm>
        </p:grpSpPr>
        <p:pic>
          <p:nvPicPr>
            <p:cNvPr id="3" name="Kuva 2" descr="Kupla_0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6957" y="287051"/>
              <a:ext cx="2230308" cy="1732048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 rot="1589194">
              <a:off x="4344314" y="737577"/>
              <a:ext cx="26892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Työ on sopivasti </a:t>
              </a:r>
            </a:p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teknistä ja </a:t>
              </a:r>
            </a:p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taiteellista</a:t>
              </a: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r>
              <a:rPr lang="en-US" dirty="0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49900" y="489083"/>
            <a:ext cx="3428999" cy="2608959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700" b="1" dirty="0">
                <a:latin typeface="Ubuntu"/>
                <a:cs typeface="Ubuntu"/>
              </a:rPr>
              <a:t>Arkkitehti tekee rakennuksen arkkitehtisuunnittelun. Hän voi toimia myös maankäytön- suunnittelun ja korjaus-rakentamisen tehtävissä.  Lisäksi toimenkuvaan voi kuulua esimerkiksi tietokonemallintamista, rakennussuojelu- ja raken-nuttamistehtäviä, sekä sisustusten ja näyttelyjen suunnittelua.</a:t>
            </a:r>
            <a:endParaRPr lang="fi-FI" sz="1700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Nykyisin arkkitehdin tutkinnon voi suorittaa Suomessa kolmessa yliopistossa: Aalto-yliopisto, Tampereen yliopisto ja Oulun yliopisto </a:t>
            </a: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6971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pla_01.gif">
            <a:extLst>
              <a:ext uri="{FF2B5EF4-FFF2-40B4-BE49-F238E27FC236}">
                <a16:creationId xmlns:a16="http://schemas.microsoft.com/office/drawing/2014/main" id="{EEBE8509-5DCA-4CCB-A616-250171D5A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582" flipH="1">
            <a:off x="-152859" y="2060888"/>
            <a:ext cx="2909684" cy="20743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17</a:t>
            </a:fld>
            <a:endParaRPr lang="en-US" sz="1000" dirty="0"/>
          </a:p>
        </p:txBody>
      </p:sp>
      <p:grpSp>
        <p:nvGrpSpPr>
          <p:cNvPr id="8" name="Ryhmitä 7"/>
          <p:cNvGrpSpPr/>
          <p:nvPr/>
        </p:nvGrpSpPr>
        <p:grpSpPr>
          <a:xfrm rot="19504898">
            <a:off x="2425910" y="313899"/>
            <a:ext cx="2977634" cy="2116085"/>
            <a:chOff x="4465135" y="486847"/>
            <a:chExt cx="2734271" cy="1943137"/>
          </a:xfrm>
        </p:grpSpPr>
        <p:pic>
          <p:nvPicPr>
            <p:cNvPr id="3" name="Kuva 2" descr="Kupla_0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5135" y="486847"/>
              <a:ext cx="2502122" cy="1943137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 rot="1589194">
              <a:off x="4510183" y="961410"/>
              <a:ext cx="2689223" cy="7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YIT </a:t>
              </a:r>
              <a:br>
                <a:rPr lang="fi-FI" sz="1600" b="1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</a:br>
              <a:r>
                <a:rPr lang="fi-FI" sz="1600" b="1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– Suomen vastuullisin kesäduuni </a:t>
              </a:r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2011 ja 2012</a:t>
              </a: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r>
              <a:rPr lang="en-US" dirty="0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49900" y="489083"/>
            <a:ext cx="3428999" cy="2608959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700" b="1" dirty="0">
                <a:latin typeface="Ubuntu"/>
                <a:cs typeface="Ubuntu"/>
              </a:rPr>
              <a:t>Rakennusalalla toimii monia suuria ja vastuullisia yrityksiä, jotka kouluttavat nuoria omissa harjoittelu-</a:t>
            </a:r>
            <a:br>
              <a:rPr lang="fi-FI" sz="1700" b="1" dirty="0">
                <a:latin typeface="Ubuntu"/>
                <a:cs typeface="Ubuntu"/>
              </a:rPr>
            </a:br>
            <a:r>
              <a:rPr lang="fi-FI" sz="1700" b="1" dirty="0">
                <a:latin typeface="Ubuntu"/>
                <a:cs typeface="Ubuntu"/>
              </a:rPr>
              <a:t>ohjelmissaan. </a:t>
            </a:r>
            <a:endParaRPr lang="fi-FI" sz="1700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YIT:llä on yli 100 vuoden kokemus ja se on suomen suurin asuntojen rakentaja</a:t>
            </a:r>
          </a:p>
          <a:p>
            <a:pPr marL="0" indent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NCC työllistää noin 2 700 rakennusalan osaajaa </a:t>
            </a: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Skanska on pohjoismaiden suurin rakennusalan konserni </a:t>
            </a:r>
          </a:p>
        </p:txBody>
      </p:sp>
      <p:pic>
        <p:nvPicPr>
          <p:cNvPr id="14" name="Kuva 13" descr="Kupla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582" flipH="1">
            <a:off x="2716993" y="3148530"/>
            <a:ext cx="2909684" cy="2074309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 rot="20941221">
            <a:off x="2919057" y="3695524"/>
            <a:ext cx="268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NCC:lle kunniamaininta Vastuullinen kesäduuni -kilpailussa 2013! </a:t>
            </a:r>
          </a:p>
        </p:txBody>
      </p:sp>
      <p:sp>
        <p:nvSpPr>
          <p:cNvPr id="17" name="Tekstiruutu 16"/>
          <p:cNvSpPr txBox="1"/>
          <p:nvPr/>
        </p:nvSpPr>
        <p:spPr>
          <a:xfrm rot="20043904">
            <a:off x="51648" y="2618832"/>
            <a:ext cx="268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Peab on ollut vastuullinen kesäduuni kestomenestyjä vuodesta 2016!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0" y="469626"/>
            <a:ext cx="1160152" cy="2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887180"/>
            <a:ext cx="1262203" cy="48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uva 1" descr="Porukka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27" y="3634121"/>
            <a:ext cx="1772431" cy="26038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7DEF685-1629-4C1F-8589-AC6EDC22A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60" y="1540428"/>
            <a:ext cx="1751311" cy="3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13" y="1219250"/>
            <a:ext cx="8809037" cy="4930726"/>
          </a:xfrm>
          <a:prstGeom prst="rect">
            <a:avLst/>
          </a:prstGeom>
          <a:effectLst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2733398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3300" spc="10" dirty="0">
                <a:latin typeface="Exo Light"/>
                <a:cs typeface="Exo Light"/>
              </a:rPr>
              <a:t>Liity mukaan raksa-alan ammattilaisten joukkoon!</a:t>
            </a:r>
            <a:endParaRPr lang="en-US" sz="3300" spc="10" dirty="0">
              <a:latin typeface="Exo Light"/>
              <a:cs typeface="Exo Light"/>
            </a:endParaRPr>
          </a:p>
        </p:txBody>
      </p:sp>
      <p:pic>
        <p:nvPicPr>
          <p:cNvPr id="5" name="Kuva 4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06688" y="3540199"/>
            <a:ext cx="2230308" cy="173204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19813667">
            <a:off x="6671177" y="4015647"/>
            <a:ext cx="2689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... jos </a:t>
            </a:r>
          </a:p>
          <a:p>
            <a:pPr algn="ctr"/>
            <a:r>
              <a:rPr lang="fi-FI" sz="25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uskallat!</a:t>
            </a:r>
          </a:p>
        </p:txBody>
      </p:sp>
    </p:spTree>
    <p:extLst>
      <p:ext uri="{BB962C8B-B14F-4D97-AF65-F5344CB8AC3E}">
        <p14:creationId xmlns:p14="http://schemas.microsoft.com/office/powerpoint/2010/main" val="375762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963" y="2814999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3300" spc="10" dirty="0">
                <a:latin typeface="Exo Light"/>
                <a:cs typeface="Exo Light"/>
              </a:rPr>
              <a:t>Rakentamista on kaikkialla</a:t>
            </a:r>
            <a:endParaRPr lang="en-US" sz="33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2</a:t>
            </a:fld>
            <a:endParaRPr lang="en-US" sz="1000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i-FI" sz="3200" b="1" dirty="0">
                <a:latin typeface="Ubuntu"/>
                <a:cs typeface="Ubuntu"/>
              </a:rPr>
              <a:t>Rakentaminen on nuorelle  hyvä vaihtoehto ammattiuraksi.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Suomen kansallisvarallisuudesta 70 prosenttia muodostuu rakennetusta ympäristöstä!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Rakennus- ja kiinteistöpalveluala työllistää yhteensä 500 000 suomalaista! </a:t>
            </a: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dirty="0">
              <a:latin typeface="Ubuntu"/>
              <a:cs typeface="Ubuntu"/>
            </a:endParaRPr>
          </a:p>
        </p:txBody>
      </p:sp>
      <p:pic>
        <p:nvPicPr>
          <p:cNvPr id="2050" name="Picture 2" descr="\\logon\tiedostot\RT\Rakennus_kiinteistopalveluala\Users\suntija\Pictures\HKI opot 2013\HKI opot 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551" y="3998794"/>
            <a:ext cx="1191905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ogon\tiedostot\RT\Rakennus_kiinteistopalveluala\Users\suntija\Pictures\Turku Skansk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658" y="3998794"/>
            <a:ext cx="3670390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ogon\tiedostot\RT\Rakennus_kiinteistopalveluala\Users\suntija\Pictures\Rudus 3 muokattu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658" y="354842"/>
            <a:ext cx="1431142" cy="29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438" y="354841"/>
            <a:ext cx="2128144" cy="148608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14"/>
          <a:stretch/>
        </p:blipFill>
        <p:spPr>
          <a:xfrm>
            <a:off x="1679331" y="1888760"/>
            <a:ext cx="3808125" cy="14382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700" y="354840"/>
            <a:ext cx="1262756" cy="14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Ryhmitä 5"/>
          <p:cNvGrpSpPr/>
          <p:nvPr/>
        </p:nvGrpSpPr>
        <p:grpSpPr>
          <a:xfrm rot="18660182">
            <a:off x="925054" y="387016"/>
            <a:ext cx="2689223" cy="1279832"/>
            <a:chOff x="6602429" y="4807070"/>
            <a:chExt cx="2689223" cy="1279832"/>
          </a:xfrm>
        </p:grpSpPr>
        <p:pic>
          <p:nvPicPr>
            <p:cNvPr id="3" name="Kuva 2" descr="Kupla_01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27972" y="4807070"/>
              <a:ext cx="1648003" cy="1279832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 rot="1589194">
              <a:off x="6602429" y="5194449"/>
              <a:ext cx="2689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Mahdoitko </a:t>
              </a:r>
            </a:p>
            <a:p>
              <a:pPr algn="ctr"/>
              <a:r>
                <a:rPr lang="fi-FI" sz="1600" spc="100" dirty="0">
                  <a:solidFill>
                    <a:schemeClr val="bg1"/>
                  </a:solidFill>
                  <a:latin typeface="Sauna-BlackItalic"/>
                  <a:cs typeface="Sauna-BlackItalic"/>
                </a:rPr>
                <a:t>tietää?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69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43" y="258579"/>
            <a:ext cx="5149532" cy="5828323"/>
          </a:xfrm>
          <a:prstGeom prst="rect">
            <a:avLst/>
          </a:prstGeom>
        </p:spPr>
      </p:pic>
      <p:pic>
        <p:nvPicPr>
          <p:cNvPr id="14" name="Picture 5" descr="opintopolk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3" y="354841"/>
            <a:ext cx="4747012" cy="30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3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7972" y="4807070"/>
            <a:ext cx="1648003" cy="12798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589194">
            <a:off x="6602429" y="5194449"/>
            <a:ext cx="26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Mahdoitko </a:t>
            </a:r>
          </a:p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tietää?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i-FI" sz="2400" b="1" dirty="0">
                <a:latin typeface="Ubuntu"/>
                <a:cs typeface="Ubuntu"/>
              </a:rPr>
              <a:t>Rakennusalalla on runsaasti koulutusvaihtoehtoja ja mahdollisuuksia urakehitykseen 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Sinä voit valita oman polkusi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Mikään valinta ei sulje sinulta muita teitä</a:t>
            </a: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dirty="0">
                <a:latin typeface="Ubuntu"/>
                <a:cs typeface="Ubuntu"/>
              </a:rPr>
              <a:t>Lisätietoja </a:t>
            </a:r>
            <a:r>
              <a:rPr lang="fi-FI" sz="1700" dirty="0" err="1">
                <a:latin typeface="Ubuntu"/>
                <a:cs typeface="Ubuntu"/>
                <a:hlinkClick r:id="rId5"/>
              </a:rPr>
              <a:t>www.themesta.net</a:t>
            </a:r>
            <a:r>
              <a:rPr lang="fi-FI" sz="1700" dirty="0">
                <a:latin typeface="Ubuntu"/>
                <a:cs typeface="Ubuntu"/>
              </a:rPr>
              <a:t> 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2525798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4800" spc="10" dirty="0">
                <a:latin typeface="Exo Light"/>
                <a:cs typeface="Exo Light"/>
              </a:rPr>
              <a:t>Koulutuspolku</a:t>
            </a:r>
            <a:endParaRPr lang="en-US" sz="4800" spc="10" dirty="0">
              <a:latin typeface="Exo Light"/>
              <a:cs typeface="Ex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49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32" y="246555"/>
            <a:ext cx="5237105" cy="5838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433638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5400" dirty="0">
                <a:latin typeface="Exo Light"/>
                <a:cs typeface="Exo Light"/>
              </a:rPr>
              <a:t>Kirvesmies</a:t>
            </a:r>
            <a:r>
              <a:rPr lang="fi-FI" sz="3300" spc="10" dirty="0">
                <a:latin typeface="Exo Light"/>
                <a:cs typeface="Exo Light"/>
              </a:rPr>
              <a:t> </a:t>
            </a:r>
            <a:endParaRPr lang="en-US" sz="33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4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294" y="259148"/>
            <a:ext cx="1971444" cy="153101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589194">
            <a:off x="3121637" y="732269"/>
            <a:ext cx="26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Raksan kätevin</a:t>
            </a:r>
          </a:p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 kaveri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Kirvesmies tekee rakennustyömaalla monenlaisia puurakentamiseen liittyviä töitä ja asentaa valmiit muotit ja elementit. Kirvesmiehen työhön kuuluu myös paljon mittausta, mikä lisää työn vaativuutta.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Kirvesmiehen  ammattiin tullaan rakennusalan perustutkinnon, talonrakennuksen osaamisalan kautta </a:t>
            </a: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Kirvesmies voi toimia kalusteasentajana, rakennuspuuseppänä, hirsirakentajana tai mittakirvesmiehenä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168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6" y="273465"/>
            <a:ext cx="5256262" cy="58175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433638"/>
            <a:ext cx="5392738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dirty="0">
                <a:latin typeface="Exo Light"/>
                <a:cs typeface="Exo Light"/>
              </a:rPr>
              <a:t>Sisäkattoasentaja</a:t>
            </a:r>
            <a:r>
              <a:rPr lang="fi-FI" sz="3300" spc="10" dirty="0">
                <a:latin typeface="Exo Light"/>
                <a:cs typeface="Exo Light"/>
              </a:rPr>
              <a:t> </a:t>
            </a:r>
            <a:endParaRPr lang="en-US" sz="33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5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2556" y="316673"/>
            <a:ext cx="1974899" cy="15336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589194">
            <a:off x="3227388" y="914244"/>
            <a:ext cx="268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Kato </a:t>
            </a:r>
            <a:r>
              <a:rPr lang="fi-FI" sz="1600" spc="100" dirty="0" err="1">
                <a:solidFill>
                  <a:schemeClr val="bg1"/>
                </a:solidFill>
                <a:latin typeface="Sauna-BlackItalic"/>
                <a:cs typeface="Sauna-BlackItalic"/>
              </a:rPr>
              <a:t>kattoo</a:t>
            </a:r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!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Sisäkattoasentaja tekee asuin-, liike- ja teollisuusrakennusten tavallisimmat sisäkattotyöt. Työkokonaisuuteen kuuluvat yleisimmät kasetti-, ritilä- ja metallipaneelikatot sekä kipsilevykatot ja liimattavat verhoukset.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Ammattiin tullaan rakennusalan perustutkinnon kautta tai oppisopimuksella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Sisäkattoasentaja osaa myös hinnoitella urakkatyönä toteutettavan asennustyön.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853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63" y="252292"/>
            <a:ext cx="5234876" cy="57569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5400" spc="10" dirty="0">
                <a:latin typeface="Exo Light"/>
                <a:cs typeface="Exo Light"/>
              </a:rPr>
              <a:t>Muurari</a:t>
            </a:r>
            <a:endParaRPr lang="en-US" sz="54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6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1389" flipH="1">
            <a:off x="3464513" y="319855"/>
            <a:ext cx="1815111" cy="140960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40583">
            <a:off x="3121638" y="732270"/>
            <a:ext cx="26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Kivenkova </a:t>
            </a:r>
          </a:p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ammattilainen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Muurari on rakennusalan vaativimpia ja perinteisimpiä, osaamiseen ja kädentaitoon perustuvia ammatteja. Työnkuva on erittäin monipuolinen.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Muurarin ammattiin tullaan rakennusalan perustutkinnon kautta tai oppisopimuksella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Muurari suorittaa tiili- ja harkkomuuraukset, parhaat ammattilaiset tekevät tiilistä myös tulisijoja.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8259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69" y="246480"/>
            <a:ext cx="5245008" cy="58385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5400" spc="10" dirty="0">
                <a:latin typeface="Exo Light"/>
                <a:cs typeface="Exo Light"/>
              </a:rPr>
              <a:t>Maalari</a:t>
            </a:r>
            <a:endParaRPr lang="en-US" sz="54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7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403">
            <a:off x="527760" y="619561"/>
            <a:ext cx="1803041" cy="17320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9480521">
            <a:off x="61373" y="1253622"/>
            <a:ext cx="26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Sutii lähdöstä </a:t>
            </a:r>
          </a:p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maaliin!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Rakennusmaalarit työskentelevät sisällä ja ulkona uudis-, korjaus- ja entisöintikohteissa. Eritysosaamista vaativat  mukailu-, koriste-, kuviointi- ja mallinnemaalaukset.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Maalariksi valmistutaan pintakäsittelyalan perustutkinnon, rakennusmaalauksen osaamisalan kautta </a:t>
            </a: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Maalari voi toimia rakennusmaalarina, koristemaalarina tai tasoitemiehenä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360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16" y="268136"/>
            <a:ext cx="5150042" cy="56589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5400" spc="10" dirty="0">
                <a:latin typeface="Exo Light"/>
                <a:cs typeface="Exo Light"/>
              </a:rPr>
              <a:t>Laatoittaja</a:t>
            </a:r>
            <a:endParaRPr lang="en-US" sz="54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8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774" flipH="1">
            <a:off x="2753242" y="578061"/>
            <a:ext cx="2230308" cy="17320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656968">
            <a:off x="2593076" y="1274808"/>
            <a:ext cx="268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Laatta lentää!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Laatoittaja pinnoittaa seiniä ja lattioita. Yleisimpiä laatoituskohteita ovat asuntojen sekä julkisten tilojen märkätilat, uimahallit ja erilaisten huonetilojen lattiat.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Laatoittajaksi valmistutaan pintakäsittelyalan perustutkinnon kautta tai oppisopimuksella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Myös lattianpäällystäjän ammatti- ja erikoisammattitutkinto johtavat tähän ammattiin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79467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logon\tiedostot\RT\Rakennus_kiinteistopalveluala\Users\suntija\Pictures\YIT 29.11\_MG_223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899" y="257551"/>
            <a:ext cx="5276840" cy="57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899" y="3306848"/>
            <a:ext cx="5276840" cy="156210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anchor="ctr" anchorCtr="0"/>
          <a:lstStyle/>
          <a:p>
            <a:pPr algn="r"/>
            <a:r>
              <a:rPr lang="fi-FI" sz="4800" spc="10" dirty="0">
                <a:latin typeface="Exo Light"/>
                <a:cs typeface="Exo Light"/>
              </a:rPr>
              <a:t>Elementtiasentaja</a:t>
            </a:r>
            <a:endParaRPr lang="en-US" sz="4800" spc="10" dirty="0">
              <a:latin typeface="Exo Light"/>
              <a:cs typeface="Ex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5975" y="3306848"/>
            <a:ext cx="338133" cy="289201"/>
          </a:xfrm>
        </p:spPr>
        <p:txBody>
          <a:bodyPr/>
          <a:lstStyle/>
          <a:p>
            <a:fld id="{ECD10CAF-CD52-6143-8D07-0C1B88E3264A}" type="slidenum">
              <a:rPr lang="en-US" sz="1000" smtClean="0"/>
              <a:t>9</a:t>
            </a:fld>
            <a:endParaRPr lang="en-US" sz="1000" dirty="0"/>
          </a:p>
        </p:txBody>
      </p:sp>
      <p:pic>
        <p:nvPicPr>
          <p:cNvPr id="3" name="Kuva 2" descr="Kupla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1327" flipH="1">
            <a:off x="2902803" y="565429"/>
            <a:ext cx="1893125" cy="14701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9480521">
            <a:off x="2757739" y="946771"/>
            <a:ext cx="2282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Kokoaa vähän 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HEVIMPIÄ</a:t>
            </a:r>
          </a:p>
          <a:p>
            <a:pPr algn="ctr"/>
            <a:r>
              <a:rPr lang="fi-FI" sz="1400" spc="100" dirty="0">
                <a:solidFill>
                  <a:schemeClr val="bg1"/>
                </a:solidFill>
                <a:latin typeface="Sauna-BlackItalic"/>
                <a:cs typeface="Sauna-BlackItalic"/>
              </a:rPr>
              <a:t>legoja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5750249" y="6326439"/>
            <a:ext cx="3228651" cy="2876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fi-FI" dirty="0">
                <a:solidFill>
                  <a:schemeClr val="tx1"/>
                </a:solidFill>
              </a:rPr>
              <a:t>28.10.2019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E5734AEB-414B-F846-807C-AF30FF44D7F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5429" y="354842"/>
            <a:ext cx="3316301" cy="5413407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78B33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fi-FI" sz="1400" b="1" dirty="0">
                <a:latin typeface="Ubuntu"/>
                <a:cs typeface="Ubuntu"/>
              </a:rPr>
              <a:t>Elementtiasentaja on perehtynyt seinä-, pilari-, palkki-, välipohja- ja kattoelementtien asentamiseen. Elementtiasentaja on uudisrakentamisen tekijä.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b="1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fi-FI" sz="1400" dirty="0">
              <a:latin typeface="Ubuntu"/>
              <a:cs typeface="Ubuntu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Elementtiasentaja on työssään pätevöitynyt rakennusalan perustutkinnon suorittanut, tai oppisopimuksella kouluttautunut ammattilainen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None/>
            </a:pPr>
            <a:endParaRPr lang="fi-FI" sz="1700" i="1" dirty="0">
              <a:latin typeface="Ubuntu"/>
              <a:cs typeface="Ubuntu"/>
            </a:endParaRPr>
          </a:p>
          <a:p>
            <a:pPr>
              <a:lnSpc>
                <a:spcPts val="22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Lucida Grande"/>
              <a:buChar char="►"/>
            </a:pPr>
            <a:r>
              <a:rPr lang="fi-FI" sz="1700" i="1" dirty="0">
                <a:latin typeface="Ubuntu"/>
                <a:cs typeface="Ubuntu"/>
              </a:rPr>
              <a:t>Elementtiasentajan on osattava käsitellä turvallisesti usein tuhansia kiloja painavia elementtejä  </a:t>
            </a:r>
            <a:endParaRPr lang="fi-FI" sz="1700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4992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861</Words>
  <Application>Microsoft Office PowerPoint</Application>
  <PresentationFormat>Näytössä katseltava diaesitys (4:3)</PresentationFormat>
  <Paragraphs>205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Exo Light</vt:lpstr>
      <vt:lpstr>Lucida Grande</vt:lpstr>
      <vt:lpstr>Sauna-BlackItalic</vt:lpstr>
      <vt:lpstr>Ubuntu</vt:lpstr>
      <vt:lpstr>Arial</vt:lpstr>
      <vt:lpstr>Calibri</vt:lpstr>
      <vt:lpstr>Office Theme</vt:lpstr>
      <vt:lpstr>PowerPoint-esitys</vt:lpstr>
      <vt:lpstr>Rakentamista on kaikkialla</vt:lpstr>
      <vt:lpstr>PowerPoint-esitys</vt:lpstr>
      <vt:lpstr>Kirvesmies </vt:lpstr>
      <vt:lpstr>Sisäkattoasentaja </vt:lpstr>
      <vt:lpstr>Muurari</vt:lpstr>
      <vt:lpstr>Maalari</vt:lpstr>
      <vt:lpstr>Laatoittaja</vt:lpstr>
      <vt:lpstr>Elementtiasentaja</vt:lpstr>
      <vt:lpstr>Torninosturin kuljettaja</vt:lpstr>
      <vt:lpstr>LVI-asentaja</vt:lpstr>
      <vt:lpstr>Sähköasentaja</vt:lpstr>
      <vt:lpstr>Rakennusmestari</vt:lpstr>
      <vt:lpstr>Tuotantoinsinööri</vt:lpstr>
      <vt:lpstr>Rakennesuunnittelija</vt:lpstr>
      <vt:lpstr>Arkkitehti</vt:lpstr>
      <vt:lpstr>PowerPoint-esitys</vt:lpstr>
      <vt:lpstr>PowerPoint-esitys</vt:lpstr>
    </vt:vector>
  </TitlesOfParts>
  <Company>Studio AD Original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 Dernjatin</dc:creator>
  <cp:lastModifiedBy>Suntio Janne</cp:lastModifiedBy>
  <cp:revision>292</cp:revision>
  <dcterms:created xsi:type="dcterms:W3CDTF">2012-02-26T16:56:31Z</dcterms:created>
  <dcterms:modified xsi:type="dcterms:W3CDTF">2020-04-07T10:39:42Z</dcterms:modified>
</cp:coreProperties>
</file>